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1" r:id="rId1"/>
  </p:sldMasterIdLst>
  <p:notesMasterIdLst>
    <p:notesMasterId r:id="rId31"/>
  </p:notesMasterIdLst>
  <p:sldIdLst>
    <p:sldId id="301" r:id="rId2"/>
    <p:sldId id="326" r:id="rId3"/>
    <p:sldId id="340" r:id="rId4"/>
    <p:sldId id="266" r:id="rId5"/>
    <p:sldId id="333" r:id="rId6"/>
    <p:sldId id="303" r:id="rId7"/>
    <p:sldId id="334" r:id="rId8"/>
    <p:sldId id="335" r:id="rId9"/>
    <p:sldId id="341" r:id="rId10"/>
    <p:sldId id="336" r:id="rId11"/>
    <p:sldId id="337" r:id="rId12"/>
    <p:sldId id="338" r:id="rId13"/>
    <p:sldId id="339" r:id="rId14"/>
    <p:sldId id="353" r:id="rId15"/>
    <p:sldId id="315" r:id="rId16"/>
    <p:sldId id="327" r:id="rId17"/>
    <p:sldId id="332" r:id="rId18"/>
    <p:sldId id="328" r:id="rId19"/>
    <p:sldId id="320" r:id="rId20"/>
    <p:sldId id="321" r:id="rId21"/>
    <p:sldId id="323" r:id="rId22"/>
    <p:sldId id="324" r:id="rId23"/>
    <p:sldId id="348" r:id="rId24"/>
    <p:sldId id="349" r:id="rId25"/>
    <p:sldId id="350" r:id="rId26"/>
    <p:sldId id="351" r:id="rId27"/>
    <p:sldId id="330" r:id="rId28"/>
    <p:sldId id="352" r:id="rId29"/>
    <p:sldId id="354" r:id="rId30"/>
  </p:sldIdLst>
  <p:sldSz cx="14400213" cy="8999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BCB7F"/>
    <a:srgbClr val="A2CED7"/>
    <a:srgbClr val="893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84"/>
    <p:restoredTop sz="95174"/>
  </p:normalViewPr>
  <p:slideViewPr>
    <p:cSldViewPr snapToGrid="0" snapToObjects="1">
      <p:cViewPr varScale="1">
        <p:scale>
          <a:sx n="109" d="100"/>
          <a:sy n="109" d="100"/>
        </p:scale>
        <p:origin x="13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AD7ED-8949-FF41-B8E0-E2E72C07329E}" type="datetimeFigureOut">
              <a:rPr lang="en-GB" smtClean="0"/>
              <a:t>01/06/2022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0F324-11A6-F24B-870D-10936883340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83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1pPr>
    <a:lvl2pPr marL="561579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2pPr>
    <a:lvl3pPr marL="1123158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3pPr>
    <a:lvl4pPr marL="1684736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4pPr>
    <a:lvl5pPr marL="2246315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5pPr>
    <a:lvl6pPr marL="2807894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6pPr>
    <a:lvl7pPr marL="3369473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7pPr>
    <a:lvl8pPr marL="3931051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8pPr>
    <a:lvl9pPr marL="4492630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7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71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466015D-8E8B-4707-9CF3-5F679B530565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CF03BA5-75AB-AF4C-B59B-3DAA497E32B6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CD1BB790-E24A-4611-B94F-0B8050D1F19D}" type="slidenum">
              <a:rPr lang="en-US" sz="18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4278240" y="10156680"/>
            <a:ext cx="3268080" cy="52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297A2E-D1A3-4DFF-8A55-11CACCDED81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3" name="CustomShape 3"/>
          <p:cNvSpPr/>
          <p:nvPr/>
        </p:nvSpPr>
        <p:spPr>
          <a:xfrm>
            <a:off x="4278240" y="10156680"/>
            <a:ext cx="326160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80A9CF-385E-4F1F-AF2E-EEBD82A2326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4" name="CustomShape 4"/>
          <p:cNvSpPr/>
          <p:nvPr/>
        </p:nvSpPr>
        <p:spPr>
          <a:xfrm>
            <a:off x="4278240" y="10156680"/>
            <a:ext cx="3272760" cy="5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FA36F57-BA01-4BA8-BE5C-CFF544F1A8C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5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prstGeom prst="rect">
            <a:avLst/>
          </a:prstGeom>
        </p:spPr>
      </p:sp>
      <p:sp>
        <p:nvSpPr>
          <p:cNvPr id="1016" name="PlaceHolder 6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263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CD1BB790-E24A-4611-B94F-0B8050D1F19D}" type="slidenum">
              <a:rPr lang="en-US" sz="18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4278240" y="10156680"/>
            <a:ext cx="3268080" cy="52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297A2E-D1A3-4DFF-8A55-11CACCDED81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3" name="CustomShape 3"/>
          <p:cNvSpPr/>
          <p:nvPr/>
        </p:nvSpPr>
        <p:spPr>
          <a:xfrm>
            <a:off x="4278240" y="10156680"/>
            <a:ext cx="326160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80A9CF-385E-4F1F-AF2E-EEBD82A2326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4" name="CustomShape 4"/>
          <p:cNvSpPr/>
          <p:nvPr/>
        </p:nvSpPr>
        <p:spPr>
          <a:xfrm>
            <a:off x="4278240" y="10156680"/>
            <a:ext cx="3272760" cy="5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FA36F57-BA01-4BA8-BE5C-CFF544F1A8C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5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prstGeom prst="rect">
            <a:avLst/>
          </a:prstGeom>
        </p:spPr>
      </p:sp>
      <p:sp>
        <p:nvSpPr>
          <p:cNvPr id="1016" name="PlaceHolder 6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4640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1490228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3898368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4081416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2099708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3180335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3807392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3848558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19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3460755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1120602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20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2274627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567172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2075223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535819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1530622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1193394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3956002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4018094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3460632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29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2840733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297191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1180567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CD1BB790-E24A-4611-B94F-0B8050D1F19D}" type="slidenum">
              <a:rPr lang="en-US" sz="18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4278240" y="10156680"/>
            <a:ext cx="3268080" cy="52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297A2E-D1A3-4DFF-8A55-11CACCDED81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3" name="CustomShape 3"/>
          <p:cNvSpPr/>
          <p:nvPr/>
        </p:nvSpPr>
        <p:spPr>
          <a:xfrm>
            <a:off x="4278240" y="10156680"/>
            <a:ext cx="326160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80A9CF-385E-4F1F-AF2E-EEBD82A2326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4" name="CustomShape 4"/>
          <p:cNvSpPr/>
          <p:nvPr/>
        </p:nvSpPr>
        <p:spPr>
          <a:xfrm>
            <a:off x="4278240" y="10156680"/>
            <a:ext cx="3272760" cy="5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FA36F57-BA01-4BA8-BE5C-CFF544F1A8C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5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prstGeom prst="rect">
            <a:avLst/>
          </a:prstGeom>
        </p:spPr>
      </p:sp>
      <p:sp>
        <p:nvSpPr>
          <p:cNvPr id="1016" name="PlaceHolder 6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9389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CD1BB790-E24A-4611-B94F-0B8050D1F19D}" type="slidenum">
              <a:rPr lang="en-US" sz="18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4278240" y="10156680"/>
            <a:ext cx="3268080" cy="52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297A2E-D1A3-4DFF-8A55-11CACCDED81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3" name="CustomShape 3"/>
          <p:cNvSpPr/>
          <p:nvPr/>
        </p:nvSpPr>
        <p:spPr>
          <a:xfrm>
            <a:off x="4278240" y="10156680"/>
            <a:ext cx="326160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80A9CF-385E-4F1F-AF2E-EEBD82A2326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4" name="CustomShape 4"/>
          <p:cNvSpPr/>
          <p:nvPr/>
        </p:nvSpPr>
        <p:spPr>
          <a:xfrm>
            <a:off x="4278240" y="10156680"/>
            <a:ext cx="3272760" cy="5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FA36F57-BA01-4BA8-BE5C-CFF544F1A8C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5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prstGeom prst="rect">
            <a:avLst/>
          </a:prstGeom>
        </p:spPr>
      </p:sp>
      <p:sp>
        <p:nvSpPr>
          <p:cNvPr id="1016" name="PlaceHolder 6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5008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CD1BB790-E24A-4611-B94F-0B8050D1F19D}" type="slidenum">
              <a:rPr lang="en-US" sz="18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4278240" y="10156680"/>
            <a:ext cx="3268080" cy="52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297A2E-D1A3-4DFF-8A55-11CACCDED81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3" name="CustomShape 3"/>
          <p:cNvSpPr/>
          <p:nvPr/>
        </p:nvSpPr>
        <p:spPr>
          <a:xfrm>
            <a:off x="4278240" y="10156680"/>
            <a:ext cx="326160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80A9CF-385E-4F1F-AF2E-EEBD82A2326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4" name="CustomShape 4"/>
          <p:cNvSpPr/>
          <p:nvPr/>
        </p:nvSpPr>
        <p:spPr>
          <a:xfrm>
            <a:off x="4278240" y="10156680"/>
            <a:ext cx="3272760" cy="5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FA36F57-BA01-4BA8-BE5C-CFF544F1A8C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5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prstGeom prst="rect">
            <a:avLst/>
          </a:prstGeom>
        </p:spPr>
      </p:sp>
      <p:sp>
        <p:nvSpPr>
          <p:cNvPr id="1016" name="PlaceHolder 6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7407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CD1BB790-E24A-4611-B94F-0B8050D1F19D}" type="slidenum">
              <a:rPr lang="en-US" sz="18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4278240" y="10156680"/>
            <a:ext cx="3268080" cy="52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297A2E-D1A3-4DFF-8A55-11CACCDED81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3" name="CustomShape 3"/>
          <p:cNvSpPr/>
          <p:nvPr/>
        </p:nvSpPr>
        <p:spPr>
          <a:xfrm>
            <a:off x="4278240" y="10156680"/>
            <a:ext cx="326160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80A9CF-385E-4F1F-AF2E-EEBD82A2326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4" name="CustomShape 4"/>
          <p:cNvSpPr/>
          <p:nvPr/>
        </p:nvSpPr>
        <p:spPr>
          <a:xfrm>
            <a:off x="4278240" y="10156680"/>
            <a:ext cx="3272760" cy="5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FA36F57-BA01-4BA8-BE5C-CFF544F1A8C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5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prstGeom prst="rect">
            <a:avLst/>
          </a:prstGeom>
        </p:spPr>
      </p:sp>
      <p:sp>
        <p:nvSpPr>
          <p:cNvPr id="1016" name="PlaceHolder 6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9500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472842"/>
            <a:ext cx="10800160" cy="3133172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4726842"/>
            <a:ext cx="10800160" cy="2172804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222C-8A61-804F-9B62-7803F3AE6CA6}" type="datetime1">
              <a:rPr lang="es-ES_tradnl" smtClean="0"/>
              <a:t>1/6/22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614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751-F20B-A84D-B8D6-A64ABF350A43}" type="datetime1">
              <a:rPr lang="es-ES_tradnl" smtClean="0"/>
              <a:t>1/6/22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29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479142"/>
            <a:ext cx="3105046" cy="762669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479142"/>
            <a:ext cx="9135135" cy="762669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0D3D-DAD5-0F46-8E8A-AD1A2006C3E1}" type="datetime1">
              <a:rPr lang="es-ES_tradnl" smtClean="0"/>
              <a:t>1/6/22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387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C8B1B-F586-7F41-A6FB-81FA6C19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9E57BC5-0E37-2A44-AD32-C092BF4F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FBDBE-EA02-6647-9D74-18D6CEFB6458}" type="datetime1">
              <a:rPr lang="es-ES_tradnl" smtClean="0"/>
              <a:t>1/6/22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0EBF7B5-9BE0-6D4C-82ED-DCE34CC90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A3ECA9-0D38-1D47-BAE3-32D9F428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81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B362-8469-1E46-971B-FB583982E1C0}" type="datetime1">
              <a:rPr lang="es-ES_tradnl" smtClean="0"/>
              <a:t>1/6/22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99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2243636"/>
            <a:ext cx="12420184" cy="3743557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6022609"/>
            <a:ext cx="12420184" cy="1968648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3550B-9913-054B-AA3E-767A5375754F}" type="datetime1">
              <a:rPr lang="es-ES_tradnl" smtClean="0"/>
              <a:t>1/6/22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379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2395710"/>
            <a:ext cx="6120091" cy="571012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2395710"/>
            <a:ext cx="6120091" cy="571012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519B-91B0-4549-8950-2E8165C3C819}" type="datetime1">
              <a:rPr lang="es-ES_tradnl" smtClean="0"/>
              <a:t>1/6/22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210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479143"/>
            <a:ext cx="12420184" cy="173949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2206137"/>
            <a:ext cx="6091965" cy="1081194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3287331"/>
            <a:ext cx="6091965" cy="48351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2206137"/>
            <a:ext cx="6121966" cy="1081194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3287331"/>
            <a:ext cx="6121966" cy="48351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0D9F-ABE4-CF45-BD06-29E7148445C8}" type="datetime1">
              <a:rPr lang="es-ES_tradnl" smtClean="0"/>
              <a:t>1/6/22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580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69875-032E-1845-B630-DC0651C677EF}" type="datetime1">
              <a:rPr lang="es-ES_tradnl" smtClean="0"/>
              <a:t>1/6/22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766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CF724-AE8E-0449-A587-D88D8EA944C8}" type="datetime1">
              <a:rPr lang="es-ES_tradnl" smtClean="0"/>
              <a:t>1/6/22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435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599969"/>
            <a:ext cx="4644443" cy="2099892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295767"/>
            <a:ext cx="7290108" cy="6395505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699862"/>
            <a:ext cx="4644443" cy="5001827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ECD6-DD50-F247-82F3-5152F1DB98FC}" type="datetime1">
              <a:rPr lang="es-ES_tradnl" smtClean="0"/>
              <a:t>1/6/22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79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599969"/>
            <a:ext cx="4644443" cy="2099892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295767"/>
            <a:ext cx="7290108" cy="6395505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699862"/>
            <a:ext cx="4644443" cy="5001827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EB855-6F1D-1D43-9C3B-8FC879486EF5}" type="datetime1">
              <a:rPr lang="es-ES_tradnl" smtClean="0"/>
              <a:t>1/6/22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99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479143"/>
            <a:ext cx="12420184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2395710"/>
            <a:ext cx="12420184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8341239"/>
            <a:ext cx="3240048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C5D65-B4EE-514F-B541-73DD481A9F6E}" type="datetime1">
              <a:rPr lang="es-ES_tradnl" smtClean="0"/>
              <a:t>1/6/22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8341239"/>
            <a:ext cx="4860072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POEM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8341239"/>
            <a:ext cx="3240048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88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0" r:id="rId12"/>
  </p:sldLayoutIdLst>
  <p:hf sldNum="0" hdr="0" dt="0"/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gif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gif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2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2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B528E6C-E217-3F4E-8309-3B5B9CDAA5A7}"/>
              </a:ext>
            </a:extLst>
          </p:cNvPr>
          <p:cNvSpPr/>
          <p:nvPr/>
        </p:nvSpPr>
        <p:spPr>
          <a:xfrm>
            <a:off x="0" y="159560"/>
            <a:ext cx="4588949" cy="8106861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4" name="CustomShape 3"/>
          <p:cNvSpPr/>
          <p:nvPr/>
        </p:nvSpPr>
        <p:spPr>
          <a:xfrm>
            <a:off x="6646186" y="3569430"/>
            <a:ext cx="7173986" cy="7965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8582" tIns="44290" rIns="88582" bIns="44290"/>
          <a:lstStyle/>
          <a:p>
            <a:pPr algn="r">
              <a:lnSpc>
                <a:spcPct val="100000"/>
              </a:lnSpc>
            </a:pPr>
            <a:r>
              <a:rPr lang="en-US" sz="2000" b="1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Javier Ortiz-</a:t>
            </a:r>
            <a:r>
              <a:rPr lang="en-US" sz="2000" b="1" i="1" spc="-1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Tudela</a:t>
            </a:r>
            <a:endParaRPr lang="en-US" sz="2000" b="1" i="1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en-US" sz="20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LISCO Lab (Goethe Universität, Frankfurt Am Main)</a:t>
            </a:r>
            <a:endParaRPr lang="en-US" sz="2000" spc="-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>
              <a:lnSpc>
                <a:spcPct val="100000"/>
              </a:lnSpc>
            </a:pPr>
            <a:endParaRPr lang="en-US" sz="1968" spc="-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4963886" y="2407543"/>
            <a:ext cx="9061390" cy="7100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8582" tIns="44290" rIns="88582" bIns="44290"/>
          <a:lstStyle/>
          <a:p>
            <a:pPr algn="ctr"/>
            <a:r>
              <a:rPr lang="en-US" sz="3937" spc="-1" dirty="0">
                <a:solidFill>
                  <a:srgbClr val="000000"/>
                </a:solidFill>
                <a:latin typeface="Baskerville Old Face"/>
              </a:rPr>
              <a:t>Reinforcement learning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ABA86CC3-C91B-EF45-A719-0AA1F7495513}"/>
              </a:ext>
            </a:extLst>
          </p:cNvPr>
          <p:cNvGrpSpPr/>
          <p:nvPr/>
        </p:nvGrpSpPr>
        <p:grpSpPr>
          <a:xfrm>
            <a:off x="808656" y="596607"/>
            <a:ext cx="3085685" cy="796524"/>
            <a:chOff x="8524800" y="6000840"/>
            <a:chExt cx="2060280" cy="583920"/>
          </a:xfrm>
        </p:grpSpPr>
        <p:pic>
          <p:nvPicPr>
            <p:cNvPr id="86" name="Picture 2"/>
            <p:cNvPicPr/>
            <p:nvPr/>
          </p:nvPicPr>
          <p:blipFill>
            <a:blip r:embed="rId3"/>
            <a:stretch/>
          </p:blipFill>
          <p:spPr>
            <a:xfrm>
              <a:off x="8524800" y="6000840"/>
              <a:ext cx="465120" cy="58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3"/>
            <p:cNvPicPr/>
            <p:nvPr/>
          </p:nvPicPr>
          <p:blipFill>
            <a:blip r:embed="rId4"/>
            <a:stretch/>
          </p:blipFill>
          <p:spPr>
            <a:xfrm>
              <a:off x="9144000" y="6005160"/>
              <a:ext cx="1441080" cy="507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5AE620-77DD-5F48-AF9F-4FE5B08E5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CMB June 2022</a:t>
            </a:r>
          </a:p>
        </p:txBody>
      </p:sp>
      <p:pic>
        <p:nvPicPr>
          <p:cNvPr id="1028" name="Picture 4" descr="Goethe University Frankfurt Logo Download Vector">
            <a:extLst>
              <a:ext uri="{FF2B5EF4-FFF2-40B4-BE49-F238E27FC236}">
                <a16:creationId xmlns:a16="http://schemas.microsoft.com/office/drawing/2014/main" id="{ADAB4BDB-7653-9F49-B17A-E8691CE11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92" y="1632043"/>
            <a:ext cx="2644968" cy="129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874A8F1-94D0-1ADF-7963-EE4AD7860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399" y="167811"/>
            <a:ext cx="4341813" cy="20987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35CFC75-212F-5763-4868-3278FAE6A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358" y="4633584"/>
            <a:ext cx="3780066" cy="2029006"/>
          </a:xfrm>
          <a:prstGeom prst="rect">
            <a:avLst/>
          </a:prstGeom>
        </p:spPr>
      </p:pic>
      <p:pic>
        <p:nvPicPr>
          <p:cNvPr id="1026" name="Picture 2" descr="ESA - The Cosmic microwave background (CMB) as observed by Planck">
            <a:extLst>
              <a:ext uri="{FF2B5EF4-FFF2-40B4-BE49-F238E27FC236}">
                <a16:creationId xmlns:a16="http://schemas.microsoft.com/office/drawing/2014/main" id="{51E2CB12-DB6B-BEDF-FBF5-908BA944F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" y="5683048"/>
            <a:ext cx="3914282" cy="195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510CAB65-7FFF-0548-829E-C93AAF09A4DB}"/>
              </a:ext>
            </a:extLst>
          </p:cNvPr>
          <p:cNvGrpSpPr/>
          <p:nvPr/>
        </p:nvGrpSpPr>
        <p:grpSpPr>
          <a:xfrm>
            <a:off x="10782157" y="8408933"/>
            <a:ext cx="1773112" cy="394055"/>
            <a:chOff x="8524800" y="6000840"/>
            <a:chExt cx="2060280" cy="58392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9934043-2055-EF47-9FF0-A5CF282E8AED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8524800" y="6000840"/>
              <a:ext cx="465120" cy="58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FBB84F1-ED6C-964B-9E47-74DE0F8FF5B9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9144000" y="6005160"/>
              <a:ext cx="1441080" cy="507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4" descr="Goethe University Frankfurt Logo Download Vector">
            <a:extLst>
              <a:ext uri="{FF2B5EF4-FFF2-40B4-BE49-F238E27FC236}">
                <a16:creationId xmlns:a16="http://schemas.microsoft.com/office/drawing/2014/main" id="{19858ABD-A021-D249-82D4-920B3558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621" y="8287747"/>
            <a:ext cx="1519865" cy="5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pie de página 4">
            <a:extLst>
              <a:ext uri="{FF2B5EF4-FFF2-40B4-BE49-F238E27FC236}">
                <a16:creationId xmlns:a16="http://schemas.microsoft.com/office/drawing/2014/main" id="{04948542-D3C7-E5E9-31C1-D1B9D0C0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58824"/>
            <a:ext cx="4860072" cy="479142"/>
          </a:xfrm>
        </p:spPr>
        <p:txBody>
          <a:bodyPr/>
          <a:lstStyle/>
          <a:p>
            <a:r>
              <a:rPr lang="en-GB"/>
              <a:t>APPE - SEPEX 5-7 Maio 2022</a:t>
            </a: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28D0390-50E8-6287-5E34-60353757776C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7EEC4C-48C1-3507-80D7-A6A7DFF5794B}"/>
              </a:ext>
            </a:extLst>
          </p:cNvPr>
          <p:cNvSpPr txBox="1"/>
          <p:nvPr/>
        </p:nvSpPr>
        <p:spPr>
          <a:xfrm>
            <a:off x="6430077" y="1603639"/>
            <a:ext cx="1774845" cy="369332"/>
          </a:xfrm>
          <a:prstGeom prst="rect">
            <a:avLst/>
          </a:prstGeom>
          <a:solidFill>
            <a:srgbClr val="FBCB7F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EF0EB35-25FE-0597-0350-75C9D3D004C0}"/>
              </a:ext>
            </a:extLst>
          </p:cNvPr>
          <p:cNvSpPr txBox="1"/>
          <p:nvPr/>
        </p:nvSpPr>
        <p:spPr>
          <a:xfrm>
            <a:off x="1" y="2113380"/>
            <a:ext cx="14400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events are </a:t>
            </a:r>
            <a:r>
              <a:rPr lang="en-GB" sz="20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than 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ones”</a:t>
            </a:r>
          </a:p>
        </p:txBody>
      </p:sp>
      <p:pic>
        <p:nvPicPr>
          <p:cNvPr id="22" name="Picture 14">
            <a:extLst>
              <a:ext uri="{FF2B5EF4-FFF2-40B4-BE49-F238E27FC236}">
                <a16:creationId xmlns:a16="http://schemas.microsoft.com/office/drawing/2014/main" id="{1250897D-8421-0D00-61C2-DDA3B6422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4" r="32975"/>
          <a:stretch/>
        </p:blipFill>
        <p:spPr bwMode="auto">
          <a:xfrm>
            <a:off x="11530959" y="360618"/>
            <a:ext cx="2615279" cy="43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F2914830-AEDD-287F-0EAE-F4CAF4657CD8}"/>
              </a:ext>
            </a:extLst>
          </p:cNvPr>
          <p:cNvSpPr/>
          <p:nvPr/>
        </p:nvSpPr>
        <p:spPr>
          <a:xfrm>
            <a:off x="11862544" y="604192"/>
            <a:ext cx="1992489" cy="1343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3295969-4B61-2B28-F590-116D345DC588}"/>
              </a:ext>
            </a:extLst>
          </p:cNvPr>
          <p:cNvSpPr/>
          <p:nvPr/>
        </p:nvSpPr>
        <p:spPr>
          <a:xfrm>
            <a:off x="11507177" y="643700"/>
            <a:ext cx="2757270" cy="13432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“</a:t>
            </a:r>
            <a:r>
              <a:rPr lang="en-GB" sz="12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(un)expected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do you mean with “</a:t>
            </a:r>
            <a:r>
              <a:rPr lang="en-GB" sz="12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much “</a:t>
            </a:r>
            <a:r>
              <a:rPr lang="en-GB" sz="12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</p:txBody>
      </p:sp>
      <p:pic>
        <p:nvPicPr>
          <p:cNvPr id="31" name="Imagen 14">
            <a:extLst>
              <a:ext uri="{FF2B5EF4-FFF2-40B4-BE49-F238E27FC236}">
                <a16:creationId xmlns:a16="http://schemas.microsoft.com/office/drawing/2014/main" id="{CE6CC546-E17D-DE51-AACC-BF23AD7C4804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5322463" y="3498729"/>
            <a:ext cx="1338310" cy="1267881"/>
          </a:xfrm>
          <a:prstGeom prst="rect">
            <a:avLst/>
          </a:prstGeom>
          <a:ln w="38160">
            <a:solidFill>
              <a:schemeClr val="accent6">
                <a:lumMod val="75000"/>
              </a:schemeClr>
            </a:solidFill>
            <a:round/>
          </a:ln>
        </p:spPr>
      </p:pic>
      <p:pic>
        <p:nvPicPr>
          <p:cNvPr id="32" name="Imagen 10">
            <a:extLst>
              <a:ext uri="{FF2B5EF4-FFF2-40B4-BE49-F238E27FC236}">
                <a16:creationId xmlns:a16="http://schemas.microsoft.com/office/drawing/2014/main" id="{39A4C847-FA6F-8C61-5DFE-B202B8895CE6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5330281" y="6076928"/>
            <a:ext cx="1338310" cy="1267881"/>
          </a:xfrm>
          <a:prstGeom prst="rect">
            <a:avLst/>
          </a:prstGeom>
          <a:ln w="38100">
            <a:solidFill>
              <a:srgbClr val="FF00E8"/>
            </a:solidFill>
          </a:ln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0B194F31-6BEF-2EDE-1B2C-4F0B01059CA2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543705" y="5500809"/>
            <a:ext cx="1786576" cy="1210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300A827A-F4DC-3160-34B4-4B4D0910548F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543705" y="4132670"/>
            <a:ext cx="1778758" cy="13681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1D1DD65-2764-985E-764D-683972312210}"/>
              </a:ext>
            </a:extLst>
          </p:cNvPr>
          <p:cNvSpPr txBox="1"/>
          <p:nvPr/>
        </p:nvSpPr>
        <p:spPr>
          <a:xfrm rot="19349296">
            <a:off x="3968083" y="4327901"/>
            <a:ext cx="80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70%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1D8DC4B-BF46-D985-71B5-63F3668D647C}"/>
              </a:ext>
            </a:extLst>
          </p:cNvPr>
          <p:cNvSpPr txBox="1"/>
          <p:nvPr/>
        </p:nvSpPr>
        <p:spPr>
          <a:xfrm rot="1799766">
            <a:off x="3968084" y="6144238"/>
            <a:ext cx="80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30%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A6C98FC-D097-C2CF-9C12-F39C73A904C3}"/>
              </a:ext>
            </a:extLst>
          </p:cNvPr>
          <p:cNvSpPr txBox="1"/>
          <p:nvPr/>
        </p:nvSpPr>
        <p:spPr>
          <a:xfrm>
            <a:off x="4789330" y="5663876"/>
            <a:ext cx="2395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Household object 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D1F677DC-79CA-B15A-CDAD-68EFADB14B0E}"/>
              </a:ext>
            </a:extLst>
          </p:cNvPr>
          <p:cNvSpPr txBox="1"/>
          <p:nvPr/>
        </p:nvSpPr>
        <p:spPr>
          <a:xfrm>
            <a:off x="4769360" y="3015479"/>
            <a:ext cx="2395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Musical instrument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C6B2CF58-9EA3-5020-68F0-671064FC08C6}"/>
              </a:ext>
            </a:extLst>
          </p:cNvPr>
          <p:cNvSpPr/>
          <p:nvPr/>
        </p:nvSpPr>
        <p:spPr>
          <a:xfrm>
            <a:off x="7536707" y="3818489"/>
            <a:ext cx="33227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GB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Expected events</a:t>
            </a:r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= 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“Encountering objects from the 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most likely category</a:t>
            </a:r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</a:p>
          <a:p>
            <a:pPr algn="ctr"/>
            <a:r>
              <a:rPr lang="en-GB" i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Expectation level of 70%</a:t>
            </a:r>
          </a:p>
          <a:p>
            <a:pPr algn="ctr"/>
            <a:endParaRPr lang="en-GB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</a:p>
          <a:p>
            <a:pPr algn="ctr"/>
            <a:endParaRPr lang="en-GB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GB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Unexpected events</a:t>
            </a:r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= 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“Encountering objects from the </a:t>
            </a:r>
            <a:r>
              <a:rPr lang="en-GB" i="1" dirty="0">
                <a:solidFill>
                  <a:srgbClr val="FF40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least likely category</a:t>
            </a:r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= </a:t>
            </a:r>
          </a:p>
          <a:p>
            <a:pPr algn="ctr"/>
            <a:r>
              <a:rPr lang="en-GB" i="1" dirty="0">
                <a:solidFill>
                  <a:srgbClr val="FF40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Expectation level of 30%</a:t>
            </a:r>
          </a:p>
          <a:p>
            <a:pPr algn="ctr"/>
            <a:endParaRPr lang="en-GB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dirty="0"/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82E0A018-8729-96A0-AB25-DF32FE9F96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80166" y="5143162"/>
            <a:ext cx="3231320" cy="2861065"/>
          </a:xfrm>
          <a:prstGeom prst="rect">
            <a:avLst/>
          </a:prstGeom>
        </p:spPr>
      </p:pic>
      <p:pic>
        <p:nvPicPr>
          <p:cNvPr id="48" name="Imagen 47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CB99AB72-162E-98DE-6FFF-99AA5293AC8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699" t="10754" r="79419" b="81920"/>
          <a:stretch/>
        </p:blipFill>
        <p:spPr>
          <a:xfrm>
            <a:off x="230587" y="4806997"/>
            <a:ext cx="3217603" cy="139461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67289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510CAB65-7FFF-0548-829E-C93AAF09A4DB}"/>
              </a:ext>
            </a:extLst>
          </p:cNvPr>
          <p:cNvGrpSpPr/>
          <p:nvPr/>
        </p:nvGrpSpPr>
        <p:grpSpPr>
          <a:xfrm>
            <a:off x="10782157" y="8408933"/>
            <a:ext cx="1773112" cy="394055"/>
            <a:chOff x="8524800" y="6000840"/>
            <a:chExt cx="2060280" cy="58392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9934043-2055-EF47-9FF0-A5CF282E8AED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8524800" y="6000840"/>
              <a:ext cx="465120" cy="58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FBB84F1-ED6C-964B-9E47-74DE0F8FF5B9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9144000" y="6005160"/>
              <a:ext cx="1441080" cy="507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4" descr="Goethe University Frankfurt Logo Download Vector">
            <a:extLst>
              <a:ext uri="{FF2B5EF4-FFF2-40B4-BE49-F238E27FC236}">
                <a16:creationId xmlns:a16="http://schemas.microsoft.com/office/drawing/2014/main" id="{19858ABD-A021-D249-82D4-920B3558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621" y="8287747"/>
            <a:ext cx="1519865" cy="5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pie de página 4">
            <a:extLst>
              <a:ext uri="{FF2B5EF4-FFF2-40B4-BE49-F238E27FC236}">
                <a16:creationId xmlns:a16="http://schemas.microsoft.com/office/drawing/2014/main" id="{04948542-D3C7-E5E9-31C1-D1B9D0C0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58824"/>
            <a:ext cx="4860072" cy="479142"/>
          </a:xfrm>
        </p:spPr>
        <p:txBody>
          <a:bodyPr/>
          <a:lstStyle/>
          <a:p>
            <a:r>
              <a:rPr lang="en-GB"/>
              <a:t>APPE - SEPEX 5-7 Maio 2022</a:t>
            </a: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28D0390-50E8-6287-5E34-60353757776C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7EEC4C-48C1-3507-80D7-A6A7DFF5794B}"/>
              </a:ext>
            </a:extLst>
          </p:cNvPr>
          <p:cNvSpPr txBox="1"/>
          <p:nvPr/>
        </p:nvSpPr>
        <p:spPr>
          <a:xfrm>
            <a:off x="6430077" y="1603639"/>
            <a:ext cx="1774845" cy="369332"/>
          </a:xfrm>
          <a:prstGeom prst="rect">
            <a:avLst/>
          </a:prstGeom>
          <a:solidFill>
            <a:srgbClr val="FBCB7F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EF0EB35-25FE-0597-0350-75C9D3D004C0}"/>
              </a:ext>
            </a:extLst>
          </p:cNvPr>
          <p:cNvSpPr txBox="1"/>
          <p:nvPr/>
        </p:nvSpPr>
        <p:spPr>
          <a:xfrm>
            <a:off x="1" y="2113380"/>
            <a:ext cx="14400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events are </a:t>
            </a:r>
            <a:r>
              <a:rPr lang="en-GB" sz="20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than 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ones”</a:t>
            </a:r>
          </a:p>
        </p:txBody>
      </p:sp>
      <p:pic>
        <p:nvPicPr>
          <p:cNvPr id="22" name="Picture 14">
            <a:extLst>
              <a:ext uri="{FF2B5EF4-FFF2-40B4-BE49-F238E27FC236}">
                <a16:creationId xmlns:a16="http://schemas.microsoft.com/office/drawing/2014/main" id="{1250897D-8421-0D00-61C2-DDA3B6422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4" r="32975"/>
          <a:stretch/>
        </p:blipFill>
        <p:spPr bwMode="auto">
          <a:xfrm>
            <a:off x="11530959" y="360618"/>
            <a:ext cx="2615279" cy="43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F2914830-AEDD-287F-0EAE-F4CAF4657CD8}"/>
              </a:ext>
            </a:extLst>
          </p:cNvPr>
          <p:cNvSpPr/>
          <p:nvPr/>
        </p:nvSpPr>
        <p:spPr>
          <a:xfrm>
            <a:off x="11862544" y="604192"/>
            <a:ext cx="1992489" cy="1343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3295969-4B61-2B28-F590-116D345DC588}"/>
              </a:ext>
            </a:extLst>
          </p:cNvPr>
          <p:cNvSpPr/>
          <p:nvPr/>
        </p:nvSpPr>
        <p:spPr>
          <a:xfrm>
            <a:off x="11507177" y="643700"/>
            <a:ext cx="2757270" cy="13432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“</a:t>
            </a:r>
            <a:r>
              <a:rPr lang="en-GB" sz="12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(un)expected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do you mean with “</a:t>
            </a:r>
            <a:r>
              <a:rPr lang="en-GB" sz="12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much “</a:t>
            </a:r>
            <a:r>
              <a:rPr lang="en-GB" sz="12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0B194F31-6BEF-2EDE-1B2C-4F0B01059CA2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543705" y="4132670"/>
            <a:ext cx="1778758" cy="13681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300A827A-F4DC-3160-34B4-4B4D0910548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543705" y="5500809"/>
            <a:ext cx="1786576" cy="1210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1D1DD65-2764-985E-764D-683972312210}"/>
              </a:ext>
            </a:extLst>
          </p:cNvPr>
          <p:cNvSpPr txBox="1"/>
          <p:nvPr/>
        </p:nvSpPr>
        <p:spPr>
          <a:xfrm rot="19349296">
            <a:off x="3968083" y="4327901"/>
            <a:ext cx="80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70%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1D8DC4B-BF46-D985-71B5-63F3668D647C}"/>
              </a:ext>
            </a:extLst>
          </p:cNvPr>
          <p:cNvSpPr txBox="1"/>
          <p:nvPr/>
        </p:nvSpPr>
        <p:spPr>
          <a:xfrm rot="1799766">
            <a:off x="3968084" y="6144238"/>
            <a:ext cx="80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30%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C6B2CF58-9EA3-5020-68F0-671064FC08C6}"/>
              </a:ext>
            </a:extLst>
          </p:cNvPr>
          <p:cNvSpPr/>
          <p:nvPr/>
        </p:nvSpPr>
        <p:spPr>
          <a:xfrm>
            <a:off x="7536707" y="4537006"/>
            <a:ext cx="3322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“Expectation” 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= 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“Established contingency”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B4CE9B-614F-9AF6-F136-1AB5BAB24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167" y="1433608"/>
            <a:ext cx="2256038" cy="2575859"/>
          </a:xfrm>
          <a:prstGeom prst="rect">
            <a:avLst/>
          </a:prstGeom>
        </p:spPr>
      </p:pic>
      <p:pic>
        <p:nvPicPr>
          <p:cNvPr id="25" name="Imagen 2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6E2D0B1D-02A4-6401-C505-2F9CD97D7F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99" t="10754" r="79419" b="81920"/>
          <a:stretch/>
        </p:blipFill>
        <p:spPr>
          <a:xfrm>
            <a:off x="230587" y="4806997"/>
            <a:ext cx="3217603" cy="139461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EDCF7C5-9F9D-F804-67B7-64B72AC7F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80166" y="5143162"/>
            <a:ext cx="3231320" cy="2861065"/>
          </a:xfrm>
          <a:prstGeom prst="rect">
            <a:avLst/>
          </a:prstGeom>
        </p:spPr>
      </p:pic>
      <p:pic>
        <p:nvPicPr>
          <p:cNvPr id="26" name="Imagen 14">
            <a:extLst>
              <a:ext uri="{FF2B5EF4-FFF2-40B4-BE49-F238E27FC236}">
                <a16:creationId xmlns:a16="http://schemas.microsoft.com/office/drawing/2014/main" id="{2606DD56-DA37-B6AF-A040-B2ED5CD6E813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5322463" y="3498729"/>
            <a:ext cx="1338310" cy="1267881"/>
          </a:xfrm>
          <a:prstGeom prst="rect">
            <a:avLst/>
          </a:prstGeom>
          <a:ln w="38160">
            <a:solidFill>
              <a:schemeClr val="accent6">
                <a:lumMod val="75000"/>
              </a:schemeClr>
            </a:solidFill>
            <a:round/>
          </a:ln>
        </p:spPr>
      </p:pic>
      <p:pic>
        <p:nvPicPr>
          <p:cNvPr id="27" name="Imagen 10">
            <a:extLst>
              <a:ext uri="{FF2B5EF4-FFF2-40B4-BE49-F238E27FC236}">
                <a16:creationId xmlns:a16="http://schemas.microsoft.com/office/drawing/2014/main" id="{EB0E462F-0A37-B74C-CF9D-3CA588F1F1B0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5330281" y="6076928"/>
            <a:ext cx="1338310" cy="1267881"/>
          </a:xfrm>
          <a:prstGeom prst="rect">
            <a:avLst/>
          </a:prstGeom>
          <a:ln w="38100">
            <a:solidFill>
              <a:srgbClr val="FF00E8"/>
            </a:solidFill>
          </a:ln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8F8383B-CAFE-E89F-9462-F346AAB1DD34}"/>
              </a:ext>
            </a:extLst>
          </p:cNvPr>
          <p:cNvSpPr txBox="1"/>
          <p:nvPr/>
        </p:nvSpPr>
        <p:spPr>
          <a:xfrm>
            <a:off x="4789330" y="5663876"/>
            <a:ext cx="2395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Household object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DF023E9-5DA7-8B9B-CDBF-6133538EC7B1}"/>
              </a:ext>
            </a:extLst>
          </p:cNvPr>
          <p:cNvSpPr txBox="1"/>
          <p:nvPr/>
        </p:nvSpPr>
        <p:spPr>
          <a:xfrm>
            <a:off x="4769360" y="3015479"/>
            <a:ext cx="2395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Musical instrument</a:t>
            </a:r>
          </a:p>
        </p:txBody>
      </p:sp>
    </p:spTree>
    <p:extLst>
      <p:ext uri="{BB962C8B-B14F-4D97-AF65-F5344CB8AC3E}">
        <p14:creationId xmlns:p14="http://schemas.microsoft.com/office/powerpoint/2010/main" val="100894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12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B11C50-D0D3-4E71-097E-3EE10AEE37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10420" y="1817358"/>
            <a:ext cx="11033958" cy="52633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61FDC284-8384-486D-A3ED-DA4DC1D7D0B9}"/>
              </a:ext>
            </a:extLst>
          </p:cNvPr>
          <p:cNvSpPr txBox="1"/>
          <p:nvPr/>
        </p:nvSpPr>
        <p:spPr>
          <a:xfrm>
            <a:off x="524183" y="5475982"/>
            <a:ext cx="134671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A6AE1BAF-1CC1-0386-960D-A87FE0284E30}"/>
              </a:ext>
            </a:extLst>
          </p:cNvPr>
          <p:cNvSpPr txBox="1"/>
          <p:nvPr/>
        </p:nvSpPr>
        <p:spPr>
          <a:xfrm>
            <a:off x="11694717" y="2210714"/>
            <a:ext cx="2395076" cy="4093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What is 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“established contingency”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in a Stroop task?</a:t>
            </a:r>
          </a:p>
          <a:p>
            <a:pPr algn="ctr"/>
            <a:endParaRPr lang="en-GB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How do you define “expectancy” in a dual task setup?</a:t>
            </a:r>
          </a:p>
          <a:p>
            <a:pPr algn="ctr"/>
            <a:endParaRPr lang="en-GB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Is scene-to-object contingency the same as cue predictivity?</a:t>
            </a:r>
          </a:p>
        </p:txBody>
      </p:sp>
    </p:spTree>
    <p:extLst>
      <p:ext uri="{BB962C8B-B14F-4D97-AF65-F5344CB8AC3E}">
        <p14:creationId xmlns:p14="http://schemas.microsoft.com/office/powerpoint/2010/main" val="4153438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13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</a:t>
            </a:r>
            <a:r>
              <a:rPr lang="en-US" sz="2600" b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computational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6DE145F3-FC37-C6E9-D24A-54BD276EA58E}"/>
              </a:ext>
            </a:extLst>
          </p:cNvPr>
          <p:cNvSpPr/>
          <p:nvPr/>
        </p:nvSpPr>
        <p:spPr>
          <a:xfrm>
            <a:off x="691512" y="1597578"/>
            <a:ext cx="12110087" cy="3585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Three key reasons:</a:t>
            </a:r>
          </a:p>
          <a:p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They require </a:t>
            </a:r>
            <a:r>
              <a:rPr lang="en-US" sz="2600" i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explicit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and </a:t>
            </a:r>
            <a:r>
              <a:rPr lang="en-US" sz="2600" i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precise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definitions.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They allow us to think (speak) in computational terms.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b="1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Formal comparison of different models -&gt; Critical for (good) theory building!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550F706-FE04-FDAB-3A46-2B9C1A9AD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54" y="5439432"/>
            <a:ext cx="4503894" cy="220541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FE632D0-ED8B-A48C-8392-1418D7D66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7809" y="529275"/>
            <a:ext cx="3231320" cy="28610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5FB4BE0-C1B1-9E67-906C-94C7AD951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093" y="4930605"/>
            <a:ext cx="2850297" cy="29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14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</a:t>
            </a:r>
            <a:r>
              <a:rPr lang="en-US" sz="2600" b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computational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6DE145F3-FC37-C6E9-D24A-54BD276EA58E}"/>
              </a:ext>
            </a:extLst>
          </p:cNvPr>
          <p:cNvSpPr/>
          <p:nvPr/>
        </p:nvSpPr>
        <p:spPr>
          <a:xfrm>
            <a:off x="691512" y="1597578"/>
            <a:ext cx="12110087" cy="3585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Three key reasons:</a:t>
            </a:r>
          </a:p>
          <a:p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They require </a:t>
            </a:r>
            <a:r>
              <a:rPr lang="en-US" sz="2600" i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explicit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and </a:t>
            </a:r>
            <a:r>
              <a:rPr lang="en-US" sz="2600" i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precise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definitions.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They allow us to think (speak) in computational terms.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b="1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Formal comparison of different models -&gt; Critical for (good) theory building!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550F706-FE04-FDAB-3A46-2B9C1A9AD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54" y="5439432"/>
            <a:ext cx="4503894" cy="220541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FE632D0-ED8B-A48C-8392-1418D7D66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7809" y="529275"/>
            <a:ext cx="3231320" cy="28610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5FB4BE0-C1B1-9E67-906C-94C7AD951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093" y="4930605"/>
            <a:ext cx="2850297" cy="2910515"/>
          </a:xfrm>
          <a:prstGeom prst="rect">
            <a:avLst/>
          </a:prstGeom>
        </p:spPr>
      </p:pic>
      <p:sp>
        <p:nvSpPr>
          <p:cNvPr id="12" name="CustomShape 7">
            <a:extLst>
              <a:ext uri="{FF2B5EF4-FFF2-40B4-BE49-F238E27FC236}">
                <a16:creationId xmlns:a16="http://schemas.microsoft.com/office/drawing/2014/main" id="{1B0815D5-7E8E-2CF6-49ED-773F88E8CF26}"/>
              </a:ext>
            </a:extLst>
          </p:cNvPr>
          <p:cNvSpPr/>
          <p:nvPr/>
        </p:nvSpPr>
        <p:spPr>
          <a:xfrm>
            <a:off x="1" y="3462529"/>
            <a:ext cx="14400212" cy="479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Questions?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603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1E6C942-AF26-D29F-B133-98F86A503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804" y="2785953"/>
            <a:ext cx="4244732" cy="2278422"/>
          </a:xfrm>
          <a:prstGeom prst="rect">
            <a:avLst/>
          </a:prstGeom>
        </p:spPr>
      </p:pic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15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pic>
        <p:nvPicPr>
          <p:cNvPr id="1026" name="Picture 2" descr="Batman Slapping Robin Meme Gets a Social Distancing Twist | CBR">
            <a:extLst>
              <a:ext uri="{FF2B5EF4-FFF2-40B4-BE49-F238E27FC236}">
                <a16:creationId xmlns:a16="http://schemas.microsoft.com/office/drawing/2014/main" id="{C4C365A4-4BF0-0409-94B4-33956BFF3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093" y="4404851"/>
            <a:ext cx="4770070" cy="298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st Look: TV's Newest Robin | DC">
            <a:extLst>
              <a:ext uri="{FF2B5EF4-FFF2-40B4-BE49-F238E27FC236}">
                <a16:creationId xmlns:a16="http://schemas.microsoft.com/office/drawing/2014/main" id="{E761A417-81DA-0693-1582-970EC000F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77" y="1309428"/>
            <a:ext cx="4894627" cy="377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lamada ovalada 1">
            <a:extLst>
              <a:ext uri="{FF2B5EF4-FFF2-40B4-BE49-F238E27FC236}">
                <a16:creationId xmlns:a16="http://schemas.microsoft.com/office/drawing/2014/main" id="{FCB106FD-F5FE-D029-B02F-46C459FF5B42}"/>
              </a:ext>
            </a:extLst>
          </p:cNvPr>
          <p:cNvSpPr/>
          <p:nvPr/>
        </p:nvSpPr>
        <p:spPr>
          <a:xfrm>
            <a:off x="309751" y="3485959"/>
            <a:ext cx="1872314" cy="1481152"/>
          </a:xfrm>
          <a:prstGeom prst="wedgeEllipseCallout">
            <a:avLst>
              <a:gd name="adj1" fmla="val 57006"/>
              <a:gd name="adj2" fmla="val -946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Scary formula!</a:t>
            </a:r>
          </a:p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Time to Zoom out</a:t>
            </a:r>
          </a:p>
        </p:txBody>
      </p:sp>
      <p:sp>
        <p:nvSpPr>
          <p:cNvPr id="14" name="Llamada ovalada 13">
            <a:extLst>
              <a:ext uri="{FF2B5EF4-FFF2-40B4-BE49-F238E27FC236}">
                <a16:creationId xmlns:a16="http://schemas.microsoft.com/office/drawing/2014/main" id="{1AA6A9FA-FBB8-6CBF-3174-BE2F8B79EAAF}"/>
              </a:ext>
            </a:extLst>
          </p:cNvPr>
          <p:cNvSpPr/>
          <p:nvPr/>
        </p:nvSpPr>
        <p:spPr>
          <a:xfrm>
            <a:off x="11974849" y="4499769"/>
            <a:ext cx="1872314" cy="1481152"/>
          </a:xfrm>
          <a:prstGeom prst="wedgeEllipseCallout">
            <a:avLst>
              <a:gd name="adj1" fmla="val -59361"/>
              <a:gd name="adj2" fmla="val 2810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You’re a scientist!</a:t>
            </a: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92CBB140-14F7-6D3D-E263-D1F9B2D9B346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21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16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8C2FF8BF-F0AC-D294-528F-9878FAA6CF34}"/>
              </a:ext>
            </a:extLst>
          </p:cNvPr>
          <p:cNvSpPr/>
          <p:nvPr/>
        </p:nvSpPr>
        <p:spPr>
          <a:xfrm>
            <a:off x="364612" y="1670110"/>
            <a:ext cx="10952571" cy="2129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How do people learn to make decisions?</a:t>
            </a:r>
          </a:p>
          <a:p>
            <a:pPr>
              <a:lnSpc>
                <a:spcPct val="100000"/>
              </a:lnSpc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RL -&gt; Decisions are made based on the perceived value of each option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16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17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4A502230-4A77-0319-FF17-E2168B8E784F}"/>
              </a:ext>
            </a:extLst>
          </p:cNvPr>
          <p:cNvSpPr/>
          <p:nvPr/>
        </p:nvSpPr>
        <p:spPr>
          <a:xfrm>
            <a:off x="4922471" y="4993940"/>
            <a:ext cx="3742113" cy="970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32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32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32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32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32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32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32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32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𝛅</a:t>
            </a:r>
            <a:r>
              <a:rPr lang="en-US" sz="32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endParaRPr lang="en-US" sz="32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D9CC85BD-5687-A24A-8FC4-970943048DE7}"/>
              </a:ext>
            </a:extLst>
          </p:cNvPr>
          <p:cNvSpPr/>
          <p:nvPr/>
        </p:nvSpPr>
        <p:spPr>
          <a:xfrm>
            <a:off x="364612" y="1670110"/>
            <a:ext cx="10952571" cy="2129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How do people learn to make decisions?</a:t>
            </a:r>
          </a:p>
          <a:p>
            <a:pPr>
              <a:lnSpc>
                <a:spcPct val="100000"/>
              </a:lnSpc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RL -&gt; Decisions are made based on the perceived value of each option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31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18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396753" y="2953400"/>
            <a:ext cx="13115948" cy="176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 value you assign to a stimulus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at 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 point in time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a combination of 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 value you had for that stimulus 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at a previous point in time</a:t>
            </a:r>
            <a:r>
              <a:rPr lang="en-US" sz="2600" b="1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and</a:t>
            </a:r>
            <a:r>
              <a:rPr lang="en-US" sz="2600" b="1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of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any novel information 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when you last saw it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6CD7BCBF-BCB0-24EE-C677-6A710824CC56}"/>
              </a:ext>
            </a:extLst>
          </p:cNvPr>
          <p:cNvSpPr/>
          <p:nvPr/>
        </p:nvSpPr>
        <p:spPr>
          <a:xfrm>
            <a:off x="3817771" y="5639605"/>
            <a:ext cx="4982070" cy="783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Explicit unpacking of the variables involved</a:t>
            </a:r>
          </a:p>
        </p:txBody>
      </p:sp>
      <p:sp>
        <p:nvSpPr>
          <p:cNvPr id="15" name="Flecha curvada hacia arriba 14">
            <a:extLst>
              <a:ext uri="{FF2B5EF4-FFF2-40B4-BE49-F238E27FC236}">
                <a16:creationId xmlns:a16="http://schemas.microsoft.com/office/drawing/2014/main" id="{72554B99-C1A5-F0D3-2F72-07817997EAE4}"/>
              </a:ext>
            </a:extLst>
          </p:cNvPr>
          <p:cNvSpPr/>
          <p:nvPr/>
        </p:nvSpPr>
        <p:spPr>
          <a:xfrm rot="14675318" flipV="1">
            <a:off x="2318351" y="4957016"/>
            <a:ext cx="1962615" cy="810913"/>
          </a:xfrm>
          <a:prstGeom prst="curvedUp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EFBDD318-FBA1-AB81-CA11-966C8E10D6A7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20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19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402344" y="2743200"/>
            <a:ext cx="13115948" cy="233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 value of a </a:t>
            </a:r>
            <a:r>
              <a:rPr lang="en-US" sz="2600" b="1" spc="-1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stimulus</a:t>
            </a:r>
            <a:r>
              <a:rPr lang="en-US" sz="2600" i="1" spc="-1" baseline="-250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a combination of the 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value of that stimulus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and</a:t>
            </a:r>
            <a:r>
              <a:rPr lang="en-US" sz="2600" b="1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of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any novel information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87605C84-F30E-DFF4-8937-25A3806BCFCA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38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</a:t>
            </a:r>
            <a:r>
              <a:rPr lang="en-US" sz="2600" b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computational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6DE145F3-FC37-C6E9-D24A-54BD276EA58E}"/>
              </a:ext>
            </a:extLst>
          </p:cNvPr>
          <p:cNvSpPr/>
          <p:nvPr/>
        </p:nvSpPr>
        <p:spPr>
          <a:xfrm>
            <a:off x="691512" y="1597578"/>
            <a:ext cx="12110087" cy="3585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Three key reasons:</a:t>
            </a:r>
          </a:p>
          <a:p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They require </a:t>
            </a:r>
            <a:r>
              <a:rPr lang="en-US" sz="2600" i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explicit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and </a:t>
            </a:r>
            <a:r>
              <a:rPr lang="en-US" sz="2600" i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precise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definitions.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They allow us to think (speak) in computational terms.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b="1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Formal comparison of different models -&gt; Critical for (good) theory building!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55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20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402344" y="2743200"/>
            <a:ext cx="13115948" cy="233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a combination of 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and of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any novel information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7EAC4126-61EB-350C-017E-73928F70A534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87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21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402344" y="2743200"/>
            <a:ext cx="13115948" cy="233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a combination of the 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and 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𝛅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2E7434C4-EA81-4670-2D08-891B2A6B8CEE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776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22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402344" y="2743200"/>
            <a:ext cx="13115948" cy="233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a combination of the 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𝛅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D5A3C2CE-7228-4114-A234-85A39DB19F80}"/>
              </a:ext>
            </a:extLst>
          </p:cNvPr>
          <p:cNvSpPr/>
          <p:nvPr/>
        </p:nvSpPr>
        <p:spPr>
          <a:xfrm>
            <a:off x="8776010" y="5531004"/>
            <a:ext cx="4982070" cy="13847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Warning! </a:t>
            </a:r>
          </a:p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Here’s where </a:t>
            </a:r>
            <a:r>
              <a:rPr lang="en-US" i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they</a:t>
            </a: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force you to operationalize your (vague) assumptions!</a:t>
            </a:r>
          </a:p>
        </p:txBody>
      </p:sp>
      <p:sp>
        <p:nvSpPr>
          <p:cNvPr id="2" name="Flecha curvada hacia arriba 1">
            <a:extLst>
              <a:ext uri="{FF2B5EF4-FFF2-40B4-BE49-F238E27FC236}">
                <a16:creationId xmlns:a16="http://schemas.microsoft.com/office/drawing/2014/main" id="{30763E90-D7B5-7C76-2F4B-7F25015DD63D}"/>
              </a:ext>
            </a:extLst>
          </p:cNvPr>
          <p:cNvSpPr/>
          <p:nvPr/>
        </p:nvSpPr>
        <p:spPr>
          <a:xfrm rot="13891620" flipV="1">
            <a:off x="7466085" y="4797385"/>
            <a:ext cx="1962615" cy="810913"/>
          </a:xfrm>
          <a:prstGeom prst="curvedUp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7E61FC23-D03F-B3F2-B987-D832D9311D86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682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076A934-53F6-828C-4380-48DEC3FA3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21"/>
          <a:stretch/>
        </p:blipFill>
        <p:spPr>
          <a:xfrm>
            <a:off x="598311" y="2600163"/>
            <a:ext cx="5700889" cy="5180841"/>
          </a:xfrm>
          <a:prstGeom prst="rect">
            <a:avLst/>
          </a:prstGeom>
        </p:spPr>
      </p:pic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23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5423519C-AA15-AC4E-5C54-408D88DAF10F}"/>
              </a:ext>
            </a:extLst>
          </p:cNvPr>
          <p:cNvSpPr/>
          <p:nvPr/>
        </p:nvSpPr>
        <p:spPr>
          <a:xfrm>
            <a:off x="693165" y="1482955"/>
            <a:ext cx="4982070" cy="13847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Now we have a formula that </a:t>
            </a:r>
            <a:r>
              <a:rPr lang="en-US" b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mathematically</a:t>
            </a: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describes how we believe learning of the value of a stimulus takes place over time.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912DAEB-6482-5143-4B7D-239F99E56E2E}"/>
              </a:ext>
            </a:extLst>
          </p:cNvPr>
          <p:cNvSpPr/>
          <p:nvPr/>
        </p:nvSpPr>
        <p:spPr>
          <a:xfrm>
            <a:off x="11808691" y="3878774"/>
            <a:ext cx="1992489" cy="1343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CustomShape 7">
            <a:extLst>
              <a:ext uri="{FF2B5EF4-FFF2-40B4-BE49-F238E27FC236}">
                <a16:creationId xmlns:a16="http://schemas.microsoft.com/office/drawing/2014/main" id="{3CCDE343-7D07-CB40-4BCB-5636C5C62E88}"/>
              </a:ext>
            </a:extLst>
          </p:cNvPr>
          <p:cNvSpPr/>
          <p:nvPr/>
        </p:nvSpPr>
        <p:spPr>
          <a:xfrm>
            <a:off x="402344" y="2743200"/>
            <a:ext cx="13115948" cy="1122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74C0D94C-5083-D717-AA10-69F32D7C0876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86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076A934-53F6-828C-4380-48DEC3FA3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21"/>
          <a:stretch/>
        </p:blipFill>
        <p:spPr>
          <a:xfrm>
            <a:off x="598311" y="2600163"/>
            <a:ext cx="5700889" cy="5180841"/>
          </a:xfrm>
          <a:prstGeom prst="rect">
            <a:avLst/>
          </a:prstGeom>
        </p:spPr>
      </p:pic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24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402344" y="2743200"/>
            <a:ext cx="13115948" cy="1122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5423519C-AA15-AC4E-5C54-408D88DAF10F}"/>
              </a:ext>
            </a:extLst>
          </p:cNvPr>
          <p:cNvSpPr/>
          <p:nvPr/>
        </p:nvSpPr>
        <p:spPr>
          <a:xfrm>
            <a:off x="693165" y="1482955"/>
            <a:ext cx="4982070" cy="13847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Now we have a formula that </a:t>
            </a:r>
            <a:r>
              <a:rPr lang="en-US" b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mathematically</a:t>
            </a: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describes how we believe learning of the value of a stimulus takes place over time.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A60FB0A-1AAE-98B9-8275-3D1FBBDE6937}"/>
              </a:ext>
            </a:extLst>
          </p:cNvPr>
          <p:cNvGrpSpPr/>
          <p:nvPr/>
        </p:nvGrpSpPr>
        <p:grpSpPr>
          <a:xfrm>
            <a:off x="11851573" y="288557"/>
            <a:ext cx="2548639" cy="3570924"/>
            <a:chOff x="11642943" y="288557"/>
            <a:chExt cx="2757270" cy="4305744"/>
          </a:xfrm>
        </p:grpSpPr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DF6EB835-3CB5-F993-02D8-3C670EA5E1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14" r="32975"/>
            <a:stretch/>
          </p:blipFill>
          <p:spPr bwMode="auto">
            <a:xfrm>
              <a:off x="11666725" y="288557"/>
              <a:ext cx="2615279" cy="4305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9912DAEB-6482-5143-4B7D-239F99E56E2E}"/>
                </a:ext>
              </a:extLst>
            </p:cNvPr>
            <p:cNvSpPr/>
            <p:nvPr/>
          </p:nvSpPr>
          <p:spPr>
            <a:xfrm>
              <a:off x="11978119" y="571639"/>
              <a:ext cx="1992489" cy="1343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081D57F-B97C-DBF5-74DA-0B88190DDFE8}"/>
                </a:ext>
              </a:extLst>
            </p:cNvPr>
            <p:cNvSpPr/>
            <p:nvPr/>
          </p:nvSpPr>
          <p:spPr>
            <a:xfrm>
              <a:off x="11642943" y="571639"/>
              <a:ext cx="2757270" cy="13432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i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Have you considered learning can vary over time? </a:t>
              </a:r>
            </a:p>
          </p:txBody>
        </p:sp>
      </p:grpSp>
      <p:sp>
        <p:nvSpPr>
          <p:cNvPr id="16" name="CustomShape 7">
            <a:extLst>
              <a:ext uri="{FF2B5EF4-FFF2-40B4-BE49-F238E27FC236}">
                <a16:creationId xmlns:a16="http://schemas.microsoft.com/office/drawing/2014/main" id="{49B1F81F-67EA-9E5B-D092-A8B1EE542F36}"/>
              </a:ext>
            </a:extLst>
          </p:cNvPr>
          <p:cNvSpPr/>
          <p:nvPr/>
        </p:nvSpPr>
        <p:spPr>
          <a:xfrm>
            <a:off x="7457702" y="1919393"/>
            <a:ext cx="3633843" cy="443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We can add new parameters</a:t>
            </a:r>
          </a:p>
        </p:txBody>
      </p:sp>
      <p:sp>
        <p:nvSpPr>
          <p:cNvPr id="4" name="Flecha derecha 3">
            <a:extLst>
              <a:ext uri="{FF2B5EF4-FFF2-40B4-BE49-F238E27FC236}">
                <a16:creationId xmlns:a16="http://schemas.microsoft.com/office/drawing/2014/main" id="{CFC41B97-0FDA-DCB1-9AB7-51D47D5D6C92}"/>
              </a:ext>
            </a:extLst>
          </p:cNvPr>
          <p:cNvSpPr/>
          <p:nvPr/>
        </p:nvSpPr>
        <p:spPr>
          <a:xfrm>
            <a:off x="5976948" y="2004379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echa derecha 18">
            <a:extLst>
              <a:ext uri="{FF2B5EF4-FFF2-40B4-BE49-F238E27FC236}">
                <a16:creationId xmlns:a16="http://schemas.microsoft.com/office/drawing/2014/main" id="{6023F9F8-A038-489E-214D-60C8A304A628}"/>
              </a:ext>
            </a:extLst>
          </p:cNvPr>
          <p:cNvSpPr/>
          <p:nvPr/>
        </p:nvSpPr>
        <p:spPr>
          <a:xfrm rot="3715947">
            <a:off x="9726576" y="2976703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ustomShape 7">
            <a:extLst>
              <a:ext uri="{FF2B5EF4-FFF2-40B4-BE49-F238E27FC236}">
                <a16:creationId xmlns:a16="http://schemas.microsoft.com/office/drawing/2014/main" id="{6A832498-A18A-0BEC-3934-986D9DEB8105}"/>
              </a:ext>
            </a:extLst>
          </p:cNvPr>
          <p:cNvSpPr/>
          <p:nvPr/>
        </p:nvSpPr>
        <p:spPr>
          <a:xfrm>
            <a:off x="8600100" y="3682661"/>
            <a:ext cx="3742113" cy="642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𝛂: learning rate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EC29EAE0-5163-16E0-A228-F67501169DFA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33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19" grpId="0" animBg="1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076A934-53F6-828C-4380-48DEC3FA3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21"/>
          <a:stretch/>
        </p:blipFill>
        <p:spPr>
          <a:xfrm>
            <a:off x="598311" y="2600163"/>
            <a:ext cx="5700889" cy="5180841"/>
          </a:xfrm>
          <a:prstGeom prst="rect">
            <a:avLst/>
          </a:prstGeom>
        </p:spPr>
      </p:pic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25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402344" y="2743200"/>
            <a:ext cx="13115948" cy="1122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5423519C-AA15-AC4E-5C54-408D88DAF10F}"/>
              </a:ext>
            </a:extLst>
          </p:cNvPr>
          <p:cNvSpPr/>
          <p:nvPr/>
        </p:nvSpPr>
        <p:spPr>
          <a:xfrm>
            <a:off x="693165" y="1482955"/>
            <a:ext cx="4982070" cy="13847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Now we have a formula that </a:t>
            </a:r>
            <a:r>
              <a:rPr lang="en-US" b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mathematically</a:t>
            </a: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describes how we believe learning of the value of a stimulus takes place over time.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A60FB0A-1AAE-98B9-8275-3D1FBBDE6937}"/>
              </a:ext>
            </a:extLst>
          </p:cNvPr>
          <p:cNvGrpSpPr/>
          <p:nvPr/>
        </p:nvGrpSpPr>
        <p:grpSpPr>
          <a:xfrm>
            <a:off x="11851573" y="288557"/>
            <a:ext cx="2548639" cy="3570924"/>
            <a:chOff x="11642943" y="288557"/>
            <a:chExt cx="2757270" cy="4305744"/>
          </a:xfrm>
        </p:grpSpPr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DF6EB835-3CB5-F993-02D8-3C670EA5E1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14" r="32975"/>
            <a:stretch/>
          </p:blipFill>
          <p:spPr bwMode="auto">
            <a:xfrm>
              <a:off x="11666725" y="288557"/>
              <a:ext cx="2615279" cy="4305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9912DAEB-6482-5143-4B7D-239F99E56E2E}"/>
                </a:ext>
              </a:extLst>
            </p:cNvPr>
            <p:cNvSpPr/>
            <p:nvPr/>
          </p:nvSpPr>
          <p:spPr>
            <a:xfrm>
              <a:off x="11978119" y="571639"/>
              <a:ext cx="1992489" cy="1343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081D57F-B97C-DBF5-74DA-0B88190DDFE8}"/>
                </a:ext>
              </a:extLst>
            </p:cNvPr>
            <p:cNvSpPr/>
            <p:nvPr/>
          </p:nvSpPr>
          <p:spPr>
            <a:xfrm>
              <a:off x="11642943" y="571639"/>
              <a:ext cx="2757270" cy="13432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i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How does the learning rate relate to the other params?</a:t>
              </a:r>
            </a:p>
          </p:txBody>
        </p:sp>
      </p:grpSp>
      <p:sp>
        <p:nvSpPr>
          <p:cNvPr id="16" name="CustomShape 7">
            <a:extLst>
              <a:ext uri="{FF2B5EF4-FFF2-40B4-BE49-F238E27FC236}">
                <a16:creationId xmlns:a16="http://schemas.microsoft.com/office/drawing/2014/main" id="{49B1F81F-67EA-9E5B-D092-A8B1EE542F36}"/>
              </a:ext>
            </a:extLst>
          </p:cNvPr>
          <p:cNvSpPr/>
          <p:nvPr/>
        </p:nvSpPr>
        <p:spPr>
          <a:xfrm>
            <a:off x="7457702" y="1919393"/>
            <a:ext cx="3633843" cy="443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We can add new parameters</a:t>
            </a:r>
          </a:p>
        </p:txBody>
      </p:sp>
      <p:sp>
        <p:nvSpPr>
          <p:cNvPr id="4" name="Flecha derecha 3">
            <a:extLst>
              <a:ext uri="{FF2B5EF4-FFF2-40B4-BE49-F238E27FC236}">
                <a16:creationId xmlns:a16="http://schemas.microsoft.com/office/drawing/2014/main" id="{CFC41B97-0FDA-DCB1-9AB7-51D47D5D6C92}"/>
              </a:ext>
            </a:extLst>
          </p:cNvPr>
          <p:cNvSpPr/>
          <p:nvPr/>
        </p:nvSpPr>
        <p:spPr>
          <a:xfrm>
            <a:off x="5976948" y="2004379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echa derecha 18">
            <a:extLst>
              <a:ext uri="{FF2B5EF4-FFF2-40B4-BE49-F238E27FC236}">
                <a16:creationId xmlns:a16="http://schemas.microsoft.com/office/drawing/2014/main" id="{6023F9F8-A038-489E-214D-60C8A304A628}"/>
              </a:ext>
            </a:extLst>
          </p:cNvPr>
          <p:cNvSpPr/>
          <p:nvPr/>
        </p:nvSpPr>
        <p:spPr>
          <a:xfrm rot="3715947">
            <a:off x="9726576" y="2976703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ustomShape 7">
            <a:extLst>
              <a:ext uri="{FF2B5EF4-FFF2-40B4-BE49-F238E27FC236}">
                <a16:creationId xmlns:a16="http://schemas.microsoft.com/office/drawing/2014/main" id="{6A832498-A18A-0BEC-3934-986D9DEB8105}"/>
              </a:ext>
            </a:extLst>
          </p:cNvPr>
          <p:cNvSpPr/>
          <p:nvPr/>
        </p:nvSpPr>
        <p:spPr>
          <a:xfrm>
            <a:off x="8600100" y="3682661"/>
            <a:ext cx="3742113" cy="642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𝛂: learning rate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1" name="Flecha derecha 20">
            <a:extLst>
              <a:ext uri="{FF2B5EF4-FFF2-40B4-BE49-F238E27FC236}">
                <a16:creationId xmlns:a16="http://schemas.microsoft.com/office/drawing/2014/main" id="{E3940E6E-76ED-3972-C672-14BF96849FCF}"/>
              </a:ext>
            </a:extLst>
          </p:cNvPr>
          <p:cNvSpPr/>
          <p:nvPr/>
        </p:nvSpPr>
        <p:spPr>
          <a:xfrm rot="6133251">
            <a:off x="9708526" y="4738115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ustomShape 7">
            <a:extLst>
              <a:ext uri="{FF2B5EF4-FFF2-40B4-BE49-F238E27FC236}">
                <a16:creationId xmlns:a16="http://schemas.microsoft.com/office/drawing/2014/main" id="{8B3BB445-B651-EE90-4DF6-EF8C1D4AF224}"/>
              </a:ext>
            </a:extLst>
          </p:cNvPr>
          <p:cNvSpPr/>
          <p:nvPr/>
        </p:nvSpPr>
        <p:spPr>
          <a:xfrm>
            <a:off x="7603513" y="5729884"/>
            <a:ext cx="4907650" cy="6629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 learning rate modulates how much the new information is used to update the value</a:t>
            </a:r>
          </a:p>
        </p:txBody>
      </p:sp>
      <p:sp>
        <p:nvSpPr>
          <p:cNvPr id="25" name="CustomShape 7">
            <a:extLst>
              <a:ext uri="{FF2B5EF4-FFF2-40B4-BE49-F238E27FC236}">
                <a16:creationId xmlns:a16="http://schemas.microsoft.com/office/drawing/2014/main" id="{6C9921C6-2584-CEEE-961B-B64B40757A80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72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076A934-53F6-828C-4380-48DEC3FA3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21"/>
          <a:stretch/>
        </p:blipFill>
        <p:spPr>
          <a:xfrm>
            <a:off x="598311" y="2600163"/>
            <a:ext cx="5700889" cy="5180841"/>
          </a:xfrm>
          <a:prstGeom prst="rect">
            <a:avLst/>
          </a:prstGeom>
        </p:spPr>
      </p:pic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26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402344" y="2743200"/>
            <a:ext cx="13115948" cy="1122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5423519C-AA15-AC4E-5C54-408D88DAF10F}"/>
              </a:ext>
            </a:extLst>
          </p:cNvPr>
          <p:cNvSpPr/>
          <p:nvPr/>
        </p:nvSpPr>
        <p:spPr>
          <a:xfrm>
            <a:off x="693165" y="1482955"/>
            <a:ext cx="4982070" cy="13847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Now we have a formula that </a:t>
            </a:r>
            <a:r>
              <a:rPr lang="en-US" b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mathematically</a:t>
            </a: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describes how we believe learning of the value of a stimulus takes place over time.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A60FB0A-1AAE-98B9-8275-3D1FBBDE6937}"/>
              </a:ext>
            </a:extLst>
          </p:cNvPr>
          <p:cNvGrpSpPr/>
          <p:nvPr/>
        </p:nvGrpSpPr>
        <p:grpSpPr>
          <a:xfrm>
            <a:off x="11851573" y="288557"/>
            <a:ext cx="2548639" cy="3570924"/>
            <a:chOff x="11642943" y="288557"/>
            <a:chExt cx="2757270" cy="4305744"/>
          </a:xfrm>
        </p:grpSpPr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DF6EB835-3CB5-F993-02D8-3C670EA5E1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14" r="32975"/>
            <a:stretch/>
          </p:blipFill>
          <p:spPr bwMode="auto">
            <a:xfrm>
              <a:off x="11666725" y="288557"/>
              <a:ext cx="2615279" cy="4305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9912DAEB-6482-5143-4B7D-239F99E56E2E}"/>
                </a:ext>
              </a:extLst>
            </p:cNvPr>
            <p:cNvSpPr/>
            <p:nvPr/>
          </p:nvSpPr>
          <p:spPr>
            <a:xfrm>
              <a:off x="11978119" y="571639"/>
              <a:ext cx="1992489" cy="1343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081D57F-B97C-DBF5-74DA-0B88190DDFE8}"/>
                </a:ext>
              </a:extLst>
            </p:cNvPr>
            <p:cNvSpPr/>
            <p:nvPr/>
          </p:nvSpPr>
          <p:spPr>
            <a:xfrm>
              <a:off x="11642943" y="571639"/>
              <a:ext cx="2757270" cy="13432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i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How does the learning rate relate to the other params?</a:t>
              </a:r>
            </a:p>
          </p:txBody>
        </p:sp>
      </p:grpSp>
      <p:sp>
        <p:nvSpPr>
          <p:cNvPr id="16" name="CustomShape 7">
            <a:extLst>
              <a:ext uri="{FF2B5EF4-FFF2-40B4-BE49-F238E27FC236}">
                <a16:creationId xmlns:a16="http://schemas.microsoft.com/office/drawing/2014/main" id="{49B1F81F-67EA-9E5B-D092-A8B1EE542F36}"/>
              </a:ext>
            </a:extLst>
          </p:cNvPr>
          <p:cNvSpPr/>
          <p:nvPr/>
        </p:nvSpPr>
        <p:spPr>
          <a:xfrm>
            <a:off x="7457702" y="1919393"/>
            <a:ext cx="3633843" cy="443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We can add new parameters</a:t>
            </a:r>
          </a:p>
        </p:txBody>
      </p:sp>
      <p:sp>
        <p:nvSpPr>
          <p:cNvPr id="4" name="Flecha derecha 3">
            <a:extLst>
              <a:ext uri="{FF2B5EF4-FFF2-40B4-BE49-F238E27FC236}">
                <a16:creationId xmlns:a16="http://schemas.microsoft.com/office/drawing/2014/main" id="{CFC41B97-0FDA-DCB1-9AB7-51D47D5D6C92}"/>
              </a:ext>
            </a:extLst>
          </p:cNvPr>
          <p:cNvSpPr/>
          <p:nvPr/>
        </p:nvSpPr>
        <p:spPr>
          <a:xfrm>
            <a:off x="5976948" y="2004379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F3F9F23D-A0C2-1236-4457-63897065E54A}"/>
              </a:ext>
            </a:extLst>
          </p:cNvPr>
          <p:cNvSpPr/>
          <p:nvPr/>
        </p:nvSpPr>
        <p:spPr>
          <a:xfrm>
            <a:off x="7759086" y="7377361"/>
            <a:ext cx="3742113" cy="970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(𝛅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*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𝛂)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9" name="Flecha derecha 18">
            <a:extLst>
              <a:ext uri="{FF2B5EF4-FFF2-40B4-BE49-F238E27FC236}">
                <a16:creationId xmlns:a16="http://schemas.microsoft.com/office/drawing/2014/main" id="{6023F9F8-A038-489E-214D-60C8A304A628}"/>
              </a:ext>
            </a:extLst>
          </p:cNvPr>
          <p:cNvSpPr/>
          <p:nvPr/>
        </p:nvSpPr>
        <p:spPr>
          <a:xfrm rot="3715947">
            <a:off x="9726576" y="2976703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ustomShape 7">
            <a:extLst>
              <a:ext uri="{FF2B5EF4-FFF2-40B4-BE49-F238E27FC236}">
                <a16:creationId xmlns:a16="http://schemas.microsoft.com/office/drawing/2014/main" id="{6A832498-A18A-0BEC-3934-986D9DEB8105}"/>
              </a:ext>
            </a:extLst>
          </p:cNvPr>
          <p:cNvSpPr/>
          <p:nvPr/>
        </p:nvSpPr>
        <p:spPr>
          <a:xfrm>
            <a:off x="8600100" y="3682661"/>
            <a:ext cx="3742113" cy="642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𝛂: learning rate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1" name="Flecha derecha 20">
            <a:extLst>
              <a:ext uri="{FF2B5EF4-FFF2-40B4-BE49-F238E27FC236}">
                <a16:creationId xmlns:a16="http://schemas.microsoft.com/office/drawing/2014/main" id="{E3940E6E-76ED-3972-C672-14BF96849FCF}"/>
              </a:ext>
            </a:extLst>
          </p:cNvPr>
          <p:cNvSpPr/>
          <p:nvPr/>
        </p:nvSpPr>
        <p:spPr>
          <a:xfrm rot="6133251">
            <a:off x="9708526" y="4738115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ustomShape 7">
            <a:extLst>
              <a:ext uri="{FF2B5EF4-FFF2-40B4-BE49-F238E27FC236}">
                <a16:creationId xmlns:a16="http://schemas.microsoft.com/office/drawing/2014/main" id="{8B3BB445-B651-EE90-4DF6-EF8C1D4AF224}"/>
              </a:ext>
            </a:extLst>
          </p:cNvPr>
          <p:cNvSpPr/>
          <p:nvPr/>
        </p:nvSpPr>
        <p:spPr>
          <a:xfrm>
            <a:off x="7603513" y="5729884"/>
            <a:ext cx="4907650" cy="6629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 learning rate modulates how much the new information is used to update the value</a:t>
            </a:r>
          </a:p>
        </p:txBody>
      </p:sp>
      <p:sp>
        <p:nvSpPr>
          <p:cNvPr id="23" name="Flecha derecha 22">
            <a:extLst>
              <a:ext uri="{FF2B5EF4-FFF2-40B4-BE49-F238E27FC236}">
                <a16:creationId xmlns:a16="http://schemas.microsoft.com/office/drawing/2014/main" id="{49B30886-A57E-B0ED-F252-2B72FEBB2F46}"/>
              </a:ext>
            </a:extLst>
          </p:cNvPr>
          <p:cNvSpPr/>
          <p:nvPr/>
        </p:nvSpPr>
        <p:spPr>
          <a:xfrm rot="5400000">
            <a:off x="9282901" y="6968819"/>
            <a:ext cx="994380" cy="299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CustomShape 7">
            <a:extLst>
              <a:ext uri="{FF2B5EF4-FFF2-40B4-BE49-F238E27FC236}">
                <a16:creationId xmlns:a16="http://schemas.microsoft.com/office/drawing/2014/main" id="{6C9921C6-2584-CEEE-961B-B64B40757A80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Rescorla-Wagner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838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391E55D2-E534-F025-9FEA-4B1B04FF2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08"/>
          <a:stretch/>
        </p:blipFill>
        <p:spPr>
          <a:xfrm>
            <a:off x="598311" y="3025422"/>
            <a:ext cx="11832784" cy="4755582"/>
          </a:xfrm>
          <a:prstGeom prst="rect">
            <a:avLst/>
          </a:prstGeom>
        </p:spPr>
      </p:pic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27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7935453" y="1855767"/>
            <a:ext cx="3742113" cy="970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(𝛅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*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𝛂)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CE3DFD5C-B53C-E94D-DB37-32089A1F5F02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Rescorla-Wagner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C2B0B3B2-C3E3-CD49-B4EC-1BE5A35A54BD}"/>
              </a:ext>
            </a:extLst>
          </p:cNvPr>
          <p:cNvSpPr/>
          <p:nvPr/>
        </p:nvSpPr>
        <p:spPr>
          <a:xfrm>
            <a:off x="1343355" y="1855767"/>
            <a:ext cx="3742113" cy="970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5CA41A87-1F0A-C503-886B-AE734DE6B945}"/>
              </a:ext>
            </a:extLst>
          </p:cNvPr>
          <p:cNvSpPr/>
          <p:nvPr/>
        </p:nvSpPr>
        <p:spPr>
          <a:xfrm>
            <a:off x="117231" y="7836186"/>
            <a:ext cx="7678616" cy="479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NOTE: Dummy illustration: see Francesco’s slides for actual models </a:t>
            </a:r>
            <a:endParaRPr lang="en-US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F4E8C74-3C04-6A0D-D71B-4C90FEA985E8}"/>
              </a:ext>
            </a:extLst>
          </p:cNvPr>
          <p:cNvSpPr/>
          <p:nvPr/>
        </p:nvSpPr>
        <p:spPr>
          <a:xfrm>
            <a:off x="6893169" y="1594338"/>
            <a:ext cx="5357446" cy="624184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5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28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7935453" y="1689890"/>
            <a:ext cx="3742113" cy="970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(𝛅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*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𝛂)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CE3DFD5C-B53C-E94D-DB37-32089A1F5F02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Rescorla-Wagner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5CA41A87-1F0A-C503-886B-AE734DE6B945}"/>
              </a:ext>
            </a:extLst>
          </p:cNvPr>
          <p:cNvSpPr/>
          <p:nvPr/>
        </p:nvSpPr>
        <p:spPr>
          <a:xfrm>
            <a:off x="117231" y="7836186"/>
            <a:ext cx="4302369" cy="479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*more accurately than other models as “all models are wrong, but some are useful” (Box, 1978)</a:t>
            </a:r>
          </a:p>
        </p:txBody>
      </p:sp>
      <p:sp>
        <p:nvSpPr>
          <p:cNvPr id="15" name="CustomShape 7">
            <a:extLst>
              <a:ext uri="{FF2B5EF4-FFF2-40B4-BE49-F238E27FC236}">
                <a16:creationId xmlns:a16="http://schemas.microsoft.com/office/drawing/2014/main" id="{208E7D9C-B822-0738-A2C7-EFEACDA1EE0C}"/>
              </a:ext>
            </a:extLst>
          </p:cNvPr>
          <p:cNvSpPr/>
          <p:nvPr/>
        </p:nvSpPr>
        <p:spPr>
          <a:xfrm>
            <a:off x="693165" y="1482955"/>
            <a:ext cx="4982070" cy="13847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Our formula accurately* describes how learning takes place over time. </a:t>
            </a:r>
          </a:p>
          <a:p>
            <a:pPr algn="ctr">
              <a:lnSpc>
                <a:spcPct val="100000"/>
              </a:lnSpc>
            </a:pPr>
            <a:endParaRPr lang="en-US" spc="-1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Now what?</a:t>
            </a:r>
          </a:p>
        </p:txBody>
      </p:sp>
      <p:sp>
        <p:nvSpPr>
          <p:cNvPr id="16" name="CustomShape 7">
            <a:extLst>
              <a:ext uri="{FF2B5EF4-FFF2-40B4-BE49-F238E27FC236}">
                <a16:creationId xmlns:a16="http://schemas.microsoft.com/office/drawing/2014/main" id="{1F9D7961-D30C-C396-B68D-2C6D3341D04C}"/>
              </a:ext>
            </a:extLst>
          </p:cNvPr>
          <p:cNvSpPr/>
          <p:nvPr/>
        </p:nvSpPr>
        <p:spPr>
          <a:xfrm>
            <a:off x="663493" y="3066934"/>
            <a:ext cx="9336292" cy="4242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We </a:t>
            </a:r>
            <a:r>
              <a:rPr lang="en-US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know </a:t>
            </a: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that …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value is updated based on the novel information that we encounter.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information intake decreases over time as a function of alpha.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With the current model we can ask new research questions such as …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Does learning rate (alpha) differ for different people/populations?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Can learning rate be increased with some external manipulation?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there a brain region that responds to the presence novel information?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the amount of novel information at encoding related to long-term retention?</a:t>
            </a:r>
          </a:p>
          <a:p>
            <a:pPr>
              <a:lnSpc>
                <a:spcPct val="100000"/>
              </a:lnSpc>
            </a:pPr>
            <a:endParaRPr lang="en-US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But we can also think of new models by adding new parameters: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Does WM capacity influence learning?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Does conflict affect value estimations? 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Are different types of information used in the same way?</a:t>
            </a:r>
          </a:p>
        </p:txBody>
      </p:sp>
      <p:sp>
        <p:nvSpPr>
          <p:cNvPr id="3" name="Flecha derecha 2">
            <a:extLst>
              <a:ext uri="{FF2B5EF4-FFF2-40B4-BE49-F238E27FC236}">
                <a16:creationId xmlns:a16="http://schemas.microsoft.com/office/drawing/2014/main" id="{8D9A12DE-8783-AEB5-CC9E-A35582BA160D}"/>
              </a:ext>
            </a:extLst>
          </p:cNvPr>
          <p:cNvSpPr/>
          <p:nvPr/>
        </p:nvSpPr>
        <p:spPr>
          <a:xfrm flipH="1">
            <a:off x="9178804" y="5615354"/>
            <a:ext cx="902677" cy="273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34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29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7935453" y="1689890"/>
            <a:ext cx="3742113" cy="970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(𝛅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*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𝛂)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CE3DFD5C-B53C-E94D-DB37-32089A1F5F02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Rescorla-Wagner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5CA41A87-1F0A-C503-886B-AE734DE6B945}"/>
              </a:ext>
            </a:extLst>
          </p:cNvPr>
          <p:cNvSpPr/>
          <p:nvPr/>
        </p:nvSpPr>
        <p:spPr>
          <a:xfrm>
            <a:off x="117231" y="7836186"/>
            <a:ext cx="4302369" cy="479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*more accurately than other models as “all models are wrong, but some are useful” (Box, 1978)</a:t>
            </a:r>
          </a:p>
        </p:txBody>
      </p:sp>
      <p:sp>
        <p:nvSpPr>
          <p:cNvPr id="15" name="CustomShape 7">
            <a:extLst>
              <a:ext uri="{FF2B5EF4-FFF2-40B4-BE49-F238E27FC236}">
                <a16:creationId xmlns:a16="http://schemas.microsoft.com/office/drawing/2014/main" id="{208E7D9C-B822-0738-A2C7-EFEACDA1EE0C}"/>
              </a:ext>
            </a:extLst>
          </p:cNvPr>
          <p:cNvSpPr/>
          <p:nvPr/>
        </p:nvSpPr>
        <p:spPr>
          <a:xfrm>
            <a:off x="693165" y="1482955"/>
            <a:ext cx="4982070" cy="13847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Our formula accurately* describes how learning takes place over time. </a:t>
            </a:r>
          </a:p>
          <a:p>
            <a:pPr algn="ctr">
              <a:lnSpc>
                <a:spcPct val="100000"/>
              </a:lnSpc>
            </a:pPr>
            <a:endParaRPr lang="en-US" spc="-1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Now what?</a:t>
            </a:r>
          </a:p>
        </p:txBody>
      </p:sp>
      <p:sp>
        <p:nvSpPr>
          <p:cNvPr id="16" name="CustomShape 7">
            <a:extLst>
              <a:ext uri="{FF2B5EF4-FFF2-40B4-BE49-F238E27FC236}">
                <a16:creationId xmlns:a16="http://schemas.microsoft.com/office/drawing/2014/main" id="{1F9D7961-D30C-C396-B68D-2C6D3341D04C}"/>
              </a:ext>
            </a:extLst>
          </p:cNvPr>
          <p:cNvSpPr/>
          <p:nvPr/>
        </p:nvSpPr>
        <p:spPr>
          <a:xfrm>
            <a:off x="663493" y="3066934"/>
            <a:ext cx="9336292" cy="4242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We </a:t>
            </a:r>
            <a:r>
              <a:rPr lang="en-US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know </a:t>
            </a: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that …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value is updated based on the novel information that we encounter.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information intake decreases over time as a function of alpha.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With the current model we can ask new research questions such as …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Does learning rate (alpha) differ for different people/populations?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Can learning rate be increased with some external manipulation?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there a brain region that responds to the presence novel information?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the amount of novel information at encoding related to long-term retention?</a:t>
            </a:r>
          </a:p>
          <a:p>
            <a:pPr>
              <a:lnSpc>
                <a:spcPct val="100000"/>
              </a:lnSpc>
            </a:pPr>
            <a:endParaRPr lang="en-US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But we can also think of new models by adding new parameters: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Does WM capacity influence learning?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Does conflict affect value estimations? 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Are different types of information used in the same way?</a:t>
            </a:r>
          </a:p>
        </p:txBody>
      </p:sp>
      <p:sp>
        <p:nvSpPr>
          <p:cNvPr id="3" name="Flecha derecha 2">
            <a:extLst>
              <a:ext uri="{FF2B5EF4-FFF2-40B4-BE49-F238E27FC236}">
                <a16:creationId xmlns:a16="http://schemas.microsoft.com/office/drawing/2014/main" id="{8D9A12DE-8783-AEB5-CC9E-A35582BA160D}"/>
              </a:ext>
            </a:extLst>
          </p:cNvPr>
          <p:cNvSpPr/>
          <p:nvPr/>
        </p:nvSpPr>
        <p:spPr>
          <a:xfrm flipH="1">
            <a:off x="9178804" y="5615354"/>
            <a:ext cx="902677" cy="273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CDFA788E-5D39-495B-5F56-082BC9AB68F2}"/>
              </a:ext>
            </a:extLst>
          </p:cNvPr>
          <p:cNvSpPr/>
          <p:nvPr/>
        </p:nvSpPr>
        <p:spPr>
          <a:xfrm>
            <a:off x="1" y="3462529"/>
            <a:ext cx="14400212" cy="479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Questions?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217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3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7A9E7BB-5882-BFFE-D878-D0703A4EFCA1}"/>
              </a:ext>
            </a:extLst>
          </p:cNvPr>
          <p:cNvSpPr txBox="1"/>
          <p:nvPr/>
        </p:nvSpPr>
        <p:spPr>
          <a:xfrm>
            <a:off x="3779405" y="1898628"/>
            <a:ext cx="791274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Long term (episodic) effects of transient shifts of attention during encoding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7D6183-1F5E-87CB-07EF-E60F9372C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5" r="20541"/>
          <a:stretch/>
        </p:blipFill>
        <p:spPr>
          <a:xfrm>
            <a:off x="6348035" y="3570901"/>
            <a:ext cx="1138360" cy="22352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57DC85-0982-8014-3D82-E6D76FA3D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50" r="11836"/>
          <a:stretch/>
        </p:blipFill>
        <p:spPr>
          <a:xfrm>
            <a:off x="7983416" y="3609001"/>
            <a:ext cx="1277815" cy="215900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DC592308-E520-DC09-69BF-E8B32618E305}"/>
              </a:ext>
            </a:extLst>
          </p:cNvPr>
          <p:cNvSpPr txBox="1"/>
          <p:nvPr/>
        </p:nvSpPr>
        <p:spPr>
          <a:xfrm>
            <a:off x="6348035" y="2982524"/>
            <a:ext cx="27991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Beneficial or detrimental?</a:t>
            </a:r>
          </a:p>
        </p:txBody>
      </p:sp>
    </p:spTree>
    <p:extLst>
      <p:ext uri="{BB962C8B-B14F-4D97-AF65-F5344CB8AC3E}">
        <p14:creationId xmlns:p14="http://schemas.microsoft.com/office/powerpoint/2010/main" val="62948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4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7A9E7BB-5882-BFFE-D878-D0703A4EFCA1}"/>
              </a:ext>
            </a:extLst>
          </p:cNvPr>
          <p:cNvSpPr txBox="1"/>
          <p:nvPr/>
        </p:nvSpPr>
        <p:spPr>
          <a:xfrm>
            <a:off x="3779405" y="1898628"/>
            <a:ext cx="791274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Long term (episodic) effects of transient shifts of attention during encoding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F8EB77E2-0E07-5829-1668-6EFD57D94A7D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917311" y="2267960"/>
            <a:ext cx="3818466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EDC5450-2503-A227-CA10-626B142264F2}"/>
              </a:ext>
            </a:extLst>
          </p:cNvPr>
          <p:cNvSpPr txBox="1"/>
          <p:nvPr/>
        </p:nvSpPr>
        <p:spPr>
          <a:xfrm>
            <a:off x="2976187" y="3523807"/>
            <a:ext cx="1882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Stroop congruity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C41765-2061-6424-E55F-A573478FEAA5}"/>
              </a:ext>
            </a:extLst>
          </p:cNvPr>
          <p:cNvSpPr txBox="1"/>
          <p:nvPr/>
        </p:nvSpPr>
        <p:spPr>
          <a:xfrm>
            <a:off x="5254075" y="3523807"/>
            <a:ext cx="23230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Expectation violation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F2A6199-6C45-343C-B30B-4C394DF420D2}"/>
              </a:ext>
            </a:extLst>
          </p:cNvPr>
          <p:cNvSpPr txBox="1"/>
          <p:nvPr/>
        </p:nvSpPr>
        <p:spPr>
          <a:xfrm>
            <a:off x="8428962" y="3523807"/>
            <a:ext cx="12570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Dual tasks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B0F94-1025-0701-E4E9-3627E70725C7}"/>
              </a:ext>
            </a:extLst>
          </p:cNvPr>
          <p:cNvSpPr txBox="1"/>
          <p:nvPr/>
        </p:nvSpPr>
        <p:spPr>
          <a:xfrm>
            <a:off x="10974645" y="3523807"/>
            <a:ext cx="14350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Spatial cues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3ED9C54-F588-545F-A5D5-BAD05C95DD26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6415611" y="2267960"/>
            <a:ext cx="1320166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ACEF08A-2210-437D-88C3-DDB48D8C2129}"/>
              </a:ext>
            </a:extLst>
          </p:cNvPr>
          <p:cNvCxnSpPr>
            <a:cxnSpLocks/>
            <a:stCxn id="2" idx="2"/>
            <a:endCxn id="13" idx="0"/>
          </p:cNvCxnSpPr>
          <p:nvPr/>
        </p:nvCxnSpPr>
        <p:spPr>
          <a:xfrm>
            <a:off x="7735777" y="2267960"/>
            <a:ext cx="1321723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93730D9-8FC6-0659-F4B1-4F617C76DF50}"/>
              </a:ext>
            </a:extLst>
          </p:cNvPr>
          <p:cNvCxnSpPr>
            <a:cxnSpLocks/>
            <a:stCxn id="2" idx="2"/>
            <a:endCxn id="14" idx="0"/>
          </p:cNvCxnSpPr>
          <p:nvPr/>
        </p:nvCxnSpPr>
        <p:spPr>
          <a:xfrm>
            <a:off x="7735777" y="2267960"/>
            <a:ext cx="3956372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90906E4-53FB-DA66-606D-437E43E63387}"/>
              </a:ext>
            </a:extLst>
          </p:cNvPr>
          <p:cNvSpPr txBox="1"/>
          <p:nvPr/>
        </p:nvSpPr>
        <p:spPr>
          <a:xfrm>
            <a:off x="2952741" y="4527551"/>
            <a:ext cx="1925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Cognitive control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A1FF5BB-59CD-D248-A04B-61BBBD201D89}"/>
              </a:ext>
            </a:extLst>
          </p:cNvPr>
          <p:cNvSpPr txBox="1"/>
          <p:nvPr/>
        </p:nvSpPr>
        <p:spPr>
          <a:xfrm>
            <a:off x="5535427" y="4527551"/>
            <a:ext cx="17748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CB7560F-C6DA-9900-C5C6-12088BEF977C}"/>
              </a:ext>
            </a:extLst>
          </p:cNvPr>
          <p:cNvSpPr txBox="1"/>
          <p:nvPr/>
        </p:nvSpPr>
        <p:spPr>
          <a:xfrm>
            <a:off x="8014186" y="4527551"/>
            <a:ext cx="20826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Selective attention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BDF4A9F-962F-1477-B1B5-92179706F9A6}"/>
              </a:ext>
            </a:extLst>
          </p:cNvPr>
          <p:cNvSpPr txBox="1"/>
          <p:nvPr/>
        </p:nvSpPr>
        <p:spPr>
          <a:xfrm>
            <a:off x="10556261" y="4527551"/>
            <a:ext cx="22717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Attentional orienting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9D6BA7F8-979C-ECD1-D51C-A22A10A895B0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 flipH="1">
            <a:off x="3915505" y="3893139"/>
            <a:ext cx="1806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D812661-4547-A539-D547-3ABE705317F2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>
            <a:off x="6415611" y="3893139"/>
            <a:ext cx="7239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EAD841F3-9D57-1412-7636-51C1090503F1}"/>
              </a:ext>
            </a:extLst>
          </p:cNvPr>
          <p:cNvCxnSpPr>
            <a:cxnSpLocks/>
            <a:stCxn id="13" idx="2"/>
            <a:endCxn id="31" idx="0"/>
          </p:cNvCxnSpPr>
          <p:nvPr/>
        </p:nvCxnSpPr>
        <p:spPr>
          <a:xfrm flipH="1">
            <a:off x="9055497" y="3893139"/>
            <a:ext cx="2003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3E7FEA6C-8C95-81A2-C736-AF0EB0E518D9}"/>
              </a:ext>
            </a:extLst>
          </p:cNvPr>
          <p:cNvCxnSpPr>
            <a:cxnSpLocks/>
            <a:stCxn id="14" idx="2"/>
            <a:endCxn id="32" idx="0"/>
          </p:cNvCxnSpPr>
          <p:nvPr/>
        </p:nvCxnSpPr>
        <p:spPr>
          <a:xfrm>
            <a:off x="11692149" y="3893139"/>
            <a:ext cx="0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4B12D3A-8498-5D50-7773-B3A9A2084421}"/>
              </a:ext>
            </a:extLst>
          </p:cNvPr>
          <p:cNvSpPr txBox="1"/>
          <p:nvPr/>
        </p:nvSpPr>
        <p:spPr>
          <a:xfrm>
            <a:off x="249715" y="3385307"/>
            <a:ext cx="1839050" cy="646331"/>
          </a:xfrm>
          <a:prstGeom prst="rect">
            <a:avLst/>
          </a:prstGeom>
          <a:solidFill>
            <a:srgbClr val="A2CE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Experimental manipulations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E969C1CD-8229-FE3A-9FE3-98EC2674FD53}"/>
              </a:ext>
            </a:extLst>
          </p:cNvPr>
          <p:cNvSpPr txBox="1"/>
          <p:nvPr/>
        </p:nvSpPr>
        <p:spPr>
          <a:xfrm>
            <a:off x="249715" y="4389051"/>
            <a:ext cx="1839050" cy="646331"/>
          </a:xfrm>
          <a:prstGeom prst="rect">
            <a:avLst/>
          </a:prstGeom>
          <a:solidFill>
            <a:srgbClr val="A2CE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Cognitive constructs</a:t>
            </a:r>
          </a:p>
        </p:txBody>
      </p:sp>
      <p:sp>
        <p:nvSpPr>
          <p:cNvPr id="43" name="Cerrar llave 42">
            <a:extLst>
              <a:ext uri="{FF2B5EF4-FFF2-40B4-BE49-F238E27FC236}">
                <a16:creationId xmlns:a16="http://schemas.microsoft.com/office/drawing/2014/main" id="{C2E3A438-C2DC-B6EA-8DF7-6CFAD9D71DDA}"/>
              </a:ext>
            </a:extLst>
          </p:cNvPr>
          <p:cNvSpPr/>
          <p:nvPr/>
        </p:nvSpPr>
        <p:spPr>
          <a:xfrm rot="5400000">
            <a:off x="7161758" y="2049564"/>
            <a:ext cx="1358656" cy="7702128"/>
          </a:xfrm>
          <a:prstGeom prst="rightBrace">
            <a:avLst>
              <a:gd name="adj1" fmla="val 4918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E0558C37-02C6-76B0-0B1F-7D9D8D137018}"/>
              </a:ext>
            </a:extLst>
          </p:cNvPr>
          <p:cNvSpPr txBox="1"/>
          <p:nvPr/>
        </p:nvSpPr>
        <p:spPr>
          <a:xfrm>
            <a:off x="5740991" y="6731578"/>
            <a:ext cx="42001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Upregulation of encoding mechanisms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AC541DD-9104-1A42-BCD5-36DF7EA7ACFA}"/>
              </a:ext>
            </a:extLst>
          </p:cNvPr>
          <p:cNvSpPr txBox="1"/>
          <p:nvPr/>
        </p:nvSpPr>
        <p:spPr>
          <a:xfrm>
            <a:off x="268631" y="6593078"/>
            <a:ext cx="1839050" cy="646331"/>
          </a:xfrm>
          <a:prstGeom prst="rect">
            <a:avLst/>
          </a:prstGeom>
          <a:solidFill>
            <a:srgbClr val="A2CE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Shared mechanism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5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7A9E7BB-5882-BFFE-D878-D0703A4EFCA1}"/>
              </a:ext>
            </a:extLst>
          </p:cNvPr>
          <p:cNvSpPr txBox="1"/>
          <p:nvPr/>
        </p:nvSpPr>
        <p:spPr>
          <a:xfrm>
            <a:off x="3779405" y="1898628"/>
            <a:ext cx="791274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Long term (episodic) effects of transient shifts of attention during encoding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F8EB77E2-0E07-5829-1668-6EFD57D94A7D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917311" y="2267960"/>
            <a:ext cx="3818466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EDC5450-2503-A227-CA10-626B142264F2}"/>
              </a:ext>
            </a:extLst>
          </p:cNvPr>
          <p:cNvSpPr txBox="1"/>
          <p:nvPr/>
        </p:nvSpPr>
        <p:spPr>
          <a:xfrm>
            <a:off x="2976187" y="3523807"/>
            <a:ext cx="1882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Stroop congruity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C41765-2061-6424-E55F-A573478FEAA5}"/>
              </a:ext>
            </a:extLst>
          </p:cNvPr>
          <p:cNvSpPr txBox="1"/>
          <p:nvPr/>
        </p:nvSpPr>
        <p:spPr>
          <a:xfrm>
            <a:off x="5254075" y="3523807"/>
            <a:ext cx="23230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Expectation violation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F2A6199-6C45-343C-B30B-4C394DF420D2}"/>
              </a:ext>
            </a:extLst>
          </p:cNvPr>
          <p:cNvSpPr txBox="1"/>
          <p:nvPr/>
        </p:nvSpPr>
        <p:spPr>
          <a:xfrm>
            <a:off x="8428962" y="3523807"/>
            <a:ext cx="12570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Dual tasks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B0F94-1025-0701-E4E9-3627E70725C7}"/>
              </a:ext>
            </a:extLst>
          </p:cNvPr>
          <p:cNvSpPr txBox="1"/>
          <p:nvPr/>
        </p:nvSpPr>
        <p:spPr>
          <a:xfrm>
            <a:off x="10974645" y="3523807"/>
            <a:ext cx="14350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Spatial cues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3ED9C54-F588-545F-A5D5-BAD05C95DD26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6415611" y="2267960"/>
            <a:ext cx="1320166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ACEF08A-2210-437D-88C3-DDB48D8C2129}"/>
              </a:ext>
            </a:extLst>
          </p:cNvPr>
          <p:cNvCxnSpPr>
            <a:cxnSpLocks/>
            <a:stCxn id="2" idx="2"/>
            <a:endCxn id="13" idx="0"/>
          </p:cNvCxnSpPr>
          <p:nvPr/>
        </p:nvCxnSpPr>
        <p:spPr>
          <a:xfrm>
            <a:off x="7735777" y="2267960"/>
            <a:ext cx="1321723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93730D9-8FC6-0659-F4B1-4F617C76DF50}"/>
              </a:ext>
            </a:extLst>
          </p:cNvPr>
          <p:cNvCxnSpPr>
            <a:cxnSpLocks/>
            <a:stCxn id="2" idx="2"/>
            <a:endCxn id="14" idx="0"/>
          </p:cNvCxnSpPr>
          <p:nvPr/>
        </p:nvCxnSpPr>
        <p:spPr>
          <a:xfrm>
            <a:off x="7735777" y="2267960"/>
            <a:ext cx="3956372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90906E4-53FB-DA66-606D-437E43E63387}"/>
              </a:ext>
            </a:extLst>
          </p:cNvPr>
          <p:cNvSpPr txBox="1"/>
          <p:nvPr/>
        </p:nvSpPr>
        <p:spPr>
          <a:xfrm>
            <a:off x="2952741" y="4527551"/>
            <a:ext cx="1925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Cognitive control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A1FF5BB-59CD-D248-A04B-61BBBD201D89}"/>
              </a:ext>
            </a:extLst>
          </p:cNvPr>
          <p:cNvSpPr txBox="1"/>
          <p:nvPr/>
        </p:nvSpPr>
        <p:spPr>
          <a:xfrm>
            <a:off x="5535427" y="4527551"/>
            <a:ext cx="1774845" cy="369332"/>
          </a:xfrm>
          <a:prstGeom prst="rect">
            <a:avLst/>
          </a:prstGeom>
          <a:solidFill>
            <a:srgbClr val="FBCB7F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CB7560F-C6DA-9900-C5C6-12088BEF977C}"/>
              </a:ext>
            </a:extLst>
          </p:cNvPr>
          <p:cNvSpPr txBox="1"/>
          <p:nvPr/>
        </p:nvSpPr>
        <p:spPr>
          <a:xfrm>
            <a:off x="8014186" y="4527551"/>
            <a:ext cx="20826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Selective attention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BDF4A9F-962F-1477-B1B5-92179706F9A6}"/>
              </a:ext>
            </a:extLst>
          </p:cNvPr>
          <p:cNvSpPr txBox="1"/>
          <p:nvPr/>
        </p:nvSpPr>
        <p:spPr>
          <a:xfrm>
            <a:off x="10556261" y="4527551"/>
            <a:ext cx="22717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Attentional orienting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9D6BA7F8-979C-ECD1-D51C-A22A10A895B0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 flipH="1">
            <a:off x="3915505" y="3893139"/>
            <a:ext cx="1806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D812661-4547-A539-D547-3ABE705317F2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>
            <a:off x="6415611" y="3893139"/>
            <a:ext cx="7239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EAD841F3-9D57-1412-7636-51C1090503F1}"/>
              </a:ext>
            </a:extLst>
          </p:cNvPr>
          <p:cNvCxnSpPr>
            <a:cxnSpLocks/>
            <a:stCxn id="13" idx="2"/>
            <a:endCxn id="31" idx="0"/>
          </p:cNvCxnSpPr>
          <p:nvPr/>
        </p:nvCxnSpPr>
        <p:spPr>
          <a:xfrm flipH="1">
            <a:off x="9055497" y="3893139"/>
            <a:ext cx="2003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3E7FEA6C-8C95-81A2-C736-AF0EB0E518D9}"/>
              </a:ext>
            </a:extLst>
          </p:cNvPr>
          <p:cNvCxnSpPr>
            <a:cxnSpLocks/>
            <a:stCxn id="14" idx="2"/>
            <a:endCxn id="32" idx="0"/>
          </p:cNvCxnSpPr>
          <p:nvPr/>
        </p:nvCxnSpPr>
        <p:spPr>
          <a:xfrm>
            <a:off x="11692149" y="3893139"/>
            <a:ext cx="0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4B12D3A-8498-5D50-7773-B3A9A2084421}"/>
              </a:ext>
            </a:extLst>
          </p:cNvPr>
          <p:cNvSpPr txBox="1"/>
          <p:nvPr/>
        </p:nvSpPr>
        <p:spPr>
          <a:xfrm>
            <a:off x="249715" y="3385307"/>
            <a:ext cx="1839050" cy="646331"/>
          </a:xfrm>
          <a:prstGeom prst="rect">
            <a:avLst/>
          </a:prstGeom>
          <a:solidFill>
            <a:srgbClr val="A2CE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Experimental manipulations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E969C1CD-8229-FE3A-9FE3-98EC2674FD53}"/>
              </a:ext>
            </a:extLst>
          </p:cNvPr>
          <p:cNvSpPr txBox="1"/>
          <p:nvPr/>
        </p:nvSpPr>
        <p:spPr>
          <a:xfrm>
            <a:off x="249715" y="4389051"/>
            <a:ext cx="1839050" cy="646331"/>
          </a:xfrm>
          <a:prstGeom prst="rect">
            <a:avLst/>
          </a:prstGeom>
          <a:solidFill>
            <a:srgbClr val="A2CE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Cognitive constructs</a:t>
            </a:r>
          </a:p>
        </p:txBody>
      </p:sp>
    </p:spTree>
    <p:extLst>
      <p:ext uri="{BB962C8B-B14F-4D97-AF65-F5344CB8AC3E}">
        <p14:creationId xmlns:p14="http://schemas.microsoft.com/office/powerpoint/2010/main" val="268400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510CAB65-7FFF-0548-829E-C93AAF09A4DB}"/>
              </a:ext>
            </a:extLst>
          </p:cNvPr>
          <p:cNvGrpSpPr/>
          <p:nvPr/>
        </p:nvGrpSpPr>
        <p:grpSpPr>
          <a:xfrm>
            <a:off x="10782157" y="8408933"/>
            <a:ext cx="1773112" cy="394055"/>
            <a:chOff x="8524800" y="6000840"/>
            <a:chExt cx="2060280" cy="58392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9934043-2055-EF47-9FF0-A5CF282E8AED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8524800" y="6000840"/>
              <a:ext cx="465120" cy="58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FBB84F1-ED6C-964B-9E47-74DE0F8FF5B9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9144000" y="6005160"/>
              <a:ext cx="1441080" cy="507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4" descr="Goethe University Frankfurt Logo Download Vector">
            <a:extLst>
              <a:ext uri="{FF2B5EF4-FFF2-40B4-BE49-F238E27FC236}">
                <a16:creationId xmlns:a16="http://schemas.microsoft.com/office/drawing/2014/main" id="{19858ABD-A021-D249-82D4-920B3558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621" y="8287747"/>
            <a:ext cx="1519865" cy="5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pie de página 4">
            <a:extLst>
              <a:ext uri="{FF2B5EF4-FFF2-40B4-BE49-F238E27FC236}">
                <a16:creationId xmlns:a16="http://schemas.microsoft.com/office/drawing/2014/main" id="{04948542-D3C7-E5E9-31C1-D1B9D0C0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58824"/>
            <a:ext cx="4860072" cy="479142"/>
          </a:xfrm>
        </p:spPr>
        <p:txBody>
          <a:bodyPr/>
          <a:lstStyle/>
          <a:p>
            <a:r>
              <a:rPr lang="en-GB"/>
              <a:t>APPE - SEPEX 5-7 Maio 2022</a:t>
            </a: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28D0390-50E8-6287-5E34-60353757776C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7EEC4C-48C1-3507-80D7-A6A7DFF5794B}"/>
              </a:ext>
            </a:extLst>
          </p:cNvPr>
          <p:cNvSpPr txBox="1"/>
          <p:nvPr/>
        </p:nvSpPr>
        <p:spPr>
          <a:xfrm>
            <a:off x="6443571" y="2089614"/>
            <a:ext cx="1774845" cy="369332"/>
          </a:xfrm>
          <a:prstGeom prst="rect">
            <a:avLst/>
          </a:prstGeom>
          <a:solidFill>
            <a:srgbClr val="FBCB7F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6876E3-9447-0CAB-86F1-1DE72FDD2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13" y="1281343"/>
            <a:ext cx="2267909" cy="2563723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DBCC051D-C610-2662-8D26-A5CA2A864126}"/>
              </a:ext>
            </a:extLst>
          </p:cNvPr>
          <p:cNvGrpSpPr/>
          <p:nvPr/>
        </p:nvGrpSpPr>
        <p:grpSpPr>
          <a:xfrm>
            <a:off x="3127198" y="2339442"/>
            <a:ext cx="2347327" cy="1594932"/>
            <a:chOff x="3127198" y="3016332"/>
            <a:chExt cx="2347327" cy="1594932"/>
          </a:xfrm>
        </p:grpSpPr>
        <p:sp>
          <p:nvSpPr>
            <p:cNvPr id="6" name="Llamada ovalada 5">
              <a:extLst>
                <a:ext uri="{FF2B5EF4-FFF2-40B4-BE49-F238E27FC236}">
                  <a16:creationId xmlns:a16="http://schemas.microsoft.com/office/drawing/2014/main" id="{6F692AED-EEDA-59E7-85AE-65D0E8C20C7D}"/>
                </a:ext>
              </a:extLst>
            </p:cNvPr>
            <p:cNvSpPr/>
            <p:nvPr/>
          </p:nvSpPr>
          <p:spPr>
            <a:xfrm>
              <a:off x="3127198" y="3116122"/>
              <a:ext cx="1887900" cy="1395351"/>
            </a:xfrm>
            <a:prstGeom prst="wedgeEllipseCallout">
              <a:avLst>
                <a:gd name="adj1" fmla="val -74155"/>
                <a:gd name="adj2" fmla="val -2826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A8D4C25-CD13-97D6-1C67-D099B19AC069}"/>
                </a:ext>
              </a:extLst>
            </p:cNvPr>
            <p:cNvSpPr/>
            <p:nvPr/>
          </p:nvSpPr>
          <p:spPr>
            <a:xfrm>
              <a:off x="3930732" y="3016332"/>
              <a:ext cx="1543793" cy="1483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A636E9E4-1F01-D3F3-BEAE-531270531ED8}"/>
                </a:ext>
              </a:extLst>
            </p:cNvPr>
            <p:cNvSpPr/>
            <p:nvPr/>
          </p:nvSpPr>
          <p:spPr>
            <a:xfrm>
              <a:off x="3265713" y="3940230"/>
              <a:ext cx="1104405" cy="671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4731F384-76DD-5B3C-80E5-E037B6F4AF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8344" y="4283082"/>
            <a:ext cx="11925300" cy="26543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EF0EB35-25FE-0597-0350-75C9D3D004C0}"/>
              </a:ext>
            </a:extLst>
          </p:cNvPr>
          <p:cNvSpPr txBox="1"/>
          <p:nvPr/>
        </p:nvSpPr>
        <p:spPr>
          <a:xfrm>
            <a:off x="1" y="2936853"/>
            <a:ext cx="14400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“Unexpected events are remembered better than expected ones”</a:t>
            </a:r>
          </a:p>
        </p:txBody>
      </p:sp>
    </p:spTree>
    <p:extLst>
      <p:ext uri="{BB962C8B-B14F-4D97-AF65-F5344CB8AC3E}">
        <p14:creationId xmlns:p14="http://schemas.microsoft.com/office/powerpoint/2010/main" val="94555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510CAB65-7FFF-0548-829E-C93AAF09A4DB}"/>
              </a:ext>
            </a:extLst>
          </p:cNvPr>
          <p:cNvGrpSpPr/>
          <p:nvPr/>
        </p:nvGrpSpPr>
        <p:grpSpPr>
          <a:xfrm>
            <a:off x="10782157" y="8408933"/>
            <a:ext cx="1773112" cy="394055"/>
            <a:chOff x="8524800" y="6000840"/>
            <a:chExt cx="2060280" cy="58392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9934043-2055-EF47-9FF0-A5CF282E8AED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8524800" y="6000840"/>
              <a:ext cx="465120" cy="58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FBB84F1-ED6C-964B-9E47-74DE0F8FF5B9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9144000" y="6005160"/>
              <a:ext cx="1441080" cy="507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4" descr="Goethe University Frankfurt Logo Download Vector">
            <a:extLst>
              <a:ext uri="{FF2B5EF4-FFF2-40B4-BE49-F238E27FC236}">
                <a16:creationId xmlns:a16="http://schemas.microsoft.com/office/drawing/2014/main" id="{19858ABD-A021-D249-82D4-920B3558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621" y="8287747"/>
            <a:ext cx="1519865" cy="5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pie de página 4">
            <a:extLst>
              <a:ext uri="{FF2B5EF4-FFF2-40B4-BE49-F238E27FC236}">
                <a16:creationId xmlns:a16="http://schemas.microsoft.com/office/drawing/2014/main" id="{04948542-D3C7-E5E9-31C1-D1B9D0C0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58824"/>
            <a:ext cx="4860072" cy="479142"/>
          </a:xfrm>
        </p:spPr>
        <p:txBody>
          <a:bodyPr/>
          <a:lstStyle/>
          <a:p>
            <a:r>
              <a:rPr lang="en-GB"/>
              <a:t>APPE - SEPEX 5-7 Maio 2022</a:t>
            </a: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28D0390-50E8-6287-5E34-60353757776C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7EEC4C-48C1-3507-80D7-A6A7DFF5794B}"/>
              </a:ext>
            </a:extLst>
          </p:cNvPr>
          <p:cNvSpPr txBox="1"/>
          <p:nvPr/>
        </p:nvSpPr>
        <p:spPr>
          <a:xfrm>
            <a:off x="6443571" y="2089614"/>
            <a:ext cx="1774845" cy="369332"/>
          </a:xfrm>
          <a:prstGeom prst="rect">
            <a:avLst/>
          </a:prstGeom>
          <a:solidFill>
            <a:srgbClr val="FBCB7F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6876E3-9447-0CAB-86F1-1DE72FDD2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13" y="1281343"/>
            <a:ext cx="2267909" cy="2563723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DBCC051D-C610-2662-8D26-A5CA2A864126}"/>
              </a:ext>
            </a:extLst>
          </p:cNvPr>
          <p:cNvGrpSpPr/>
          <p:nvPr/>
        </p:nvGrpSpPr>
        <p:grpSpPr>
          <a:xfrm>
            <a:off x="3127198" y="2339442"/>
            <a:ext cx="2347327" cy="1594932"/>
            <a:chOff x="3127198" y="3016332"/>
            <a:chExt cx="2347327" cy="1594932"/>
          </a:xfrm>
        </p:grpSpPr>
        <p:sp>
          <p:nvSpPr>
            <p:cNvPr id="6" name="Llamada ovalada 5">
              <a:extLst>
                <a:ext uri="{FF2B5EF4-FFF2-40B4-BE49-F238E27FC236}">
                  <a16:creationId xmlns:a16="http://schemas.microsoft.com/office/drawing/2014/main" id="{6F692AED-EEDA-59E7-85AE-65D0E8C20C7D}"/>
                </a:ext>
              </a:extLst>
            </p:cNvPr>
            <p:cNvSpPr/>
            <p:nvPr/>
          </p:nvSpPr>
          <p:spPr>
            <a:xfrm>
              <a:off x="3127198" y="3116122"/>
              <a:ext cx="1887900" cy="1395351"/>
            </a:xfrm>
            <a:prstGeom prst="wedgeEllipseCallout">
              <a:avLst>
                <a:gd name="adj1" fmla="val -74155"/>
                <a:gd name="adj2" fmla="val -2826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A8D4C25-CD13-97D6-1C67-D099B19AC069}"/>
                </a:ext>
              </a:extLst>
            </p:cNvPr>
            <p:cNvSpPr/>
            <p:nvPr/>
          </p:nvSpPr>
          <p:spPr>
            <a:xfrm>
              <a:off x="3930732" y="3016332"/>
              <a:ext cx="1543793" cy="1483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A636E9E4-1F01-D3F3-BEAE-531270531ED8}"/>
                </a:ext>
              </a:extLst>
            </p:cNvPr>
            <p:cNvSpPr/>
            <p:nvPr/>
          </p:nvSpPr>
          <p:spPr>
            <a:xfrm>
              <a:off x="3265714" y="3940230"/>
              <a:ext cx="1132156" cy="671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5EF0EB35-25FE-0597-0350-75C9D3D004C0}"/>
              </a:ext>
            </a:extLst>
          </p:cNvPr>
          <p:cNvSpPr txBox="1"/>
          <p:nvPr/>
        </p:nvSpPr>
        <p:spPr>
          <a:xfrm>
            <a:off x="1" y="2936853"/>
            <a:ext cx="14400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“Unexpected events are remembered better than expected ones”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8003A59-C778-5A40-89FF-3E487E5BD874}"/>
              </a:ext>
            </a:extLst>
          </p:cNvPr>
          <p:cNvGrpSpPr/>
          <p:nvPr/>
        </p:nvGrpSpPr>
        <p:grpSpPr>
          <a:xfrm>
            <a:off x="8218416" y="3446586"/>
            <a:ext cx="2660752" cy="4589362"/>
            <a:chOff x="11458531" y="3917559"/>
            <a:chExt cx="2174348" cy="4101573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374AF0E7-0F6B-64BD-91E0-7475DF388A8C}"/>
                </a:ext>
              </a:extLst>
            </p:cNvPr>
            <p:cNvSpPr txBox="1"/>
            <p:nvPr/>
          </p:nvSpPr>
          <p:spPr>
            <a:xfrm>
              <a:off x="11548047" y="3917559"/>
              <a:ext cx="201444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Roboto" panose="02000000000000000000" pitchFamily="2" charset="0"/>
                  <a:ea typeface="Roboto" panose="02000000000000000000" pitchFamily="2" charset="0"/>
                </a:rPr>
                <a:t>Supervisor be like:</a:t>
              </a:r>
              <a:r>
                <a:rPr lang="en-GB" sz="1400" i="1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034700E5-5D99-3965-0DAA-7808145A41EE}"/>
                </a:ext>
              </a:extLst>
            </p:cNvPr>
            <p:cNvGrpSpPr/>
            <p:nvPr/>
          </p:nvGrpSpPr>
          <p:grpSpPr>
            <a:xfrm>
              <a:off x="11458531" y="4171032"/>
              <a:ext cx="2174348" cy="3848100"/>
              <a:chOff x="4198228" y="4439647"/>
              <a:chExt cx="2174348" cy="3848100"/>
            </a:xfrm>
          </p:grpSpPr>
          <p:pic>
            <p:nvPicPr>
              <p:cNvPr id="18" name="Picture 16">
                <a:extLst>
                  <a:ext uri="{FF2B5EF4-FFF2-40B4-BE49-F238E27FC236}">
                    <a16:creationId xmlns:a16="http://schemas.microsoft.com/office/drawing/2014/main" id="{7E0DA69B-7277-5A91-7F2F-D2D81C5268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5542"/>
              <a:stretch/>
            </p:blipFill>
            <p:spPr bwMode="auto">
              <a:xfrm>
                <a:off x="4198228" y="4439647"/>
                <a:ext cx="2174348" cy="3848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E39F42F7-EC5C-0F40-82C1-6628DC9C68ED}"/>
                  </a:ext>
                </a:extLst>
              </p:cNvPr>
              <p:cNvSpPr/>
              <p:nvPr/>
            </p:nvSpPr>
            <p:spPr>
              <a:xfrm>
                <a:off x="4358243" y="4749920"/>
                <a:ext cx="1870365" cy="9324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i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“Let’s build a computational model for your task!”</a:t>
                </a:r>
              </a:p>
            </p:txBody>
          </p:sp>
        </p:grpSp>
      </p:grpSp>
      <p:sp>
        <p:nvSpPr>
          <p:cNvPr id="23" name="Elipse 22">
            <a:extLst>
              <a:ext uri="{FF2B5EF4-FFF2-40B4-BE49-F238E27FC236}">
                <a16:creationId xmlns:a16="http://schemas.microsoft.com/office/drawing/2014/main" id="{F2914830-AEDD-287F-0EAE-F4CAF4657CD8}"/>
              </a:ext>
            </a:extLst>
          </p:cNvPr>
          <p:cNvSpPr/>
          <p:nvPr/>
        </p:nvSpPr>
        <p:spPr>
          <a:xfrm>
            <a:off x="11226800" y="3973777"/>
            <a:ext cx="1992489" cy="1343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5" name="Imagen 14">
            <a:extLst>
              <a:ext uri="{FF2B5EF4-FFF2-40B4-BE49-F238E27FC236}">
                <a16:creationId xmlns:a16="http://schemas.microsoft.com/office/drawing/2014/main" id="{AC88291E-8B68-14B2-20E2-B58940937F99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5298605" y="4239792"/>
            <a:ext cx="1338310" cy="1267881"/>
          </a:xfrm>
          <a:prstGeom prst="rect">
            <a:avLst/>
          </a:prstGeom>
          <a:ln w="38160">
            <a:solidFill>
              <a:schemeClr val="accent6">
                <a:lumMod val="75000"/>
              </a:schemeClr>
            </a:solidFill>
            <a:round/>
          </a:ln>
        </p:spPr>
      </p:pic>
      <p:pic>
        <p:nvPicPr>
          <p:cNvPr id="26" name="Imagen 10">
            <a:extLst>
              <a:ext uri="{FF2B5EF4-FFF2-40B4-BE49-F238E27FC236}">
                <a16:creationId xmlns:a16="http://schemas.microsoft.com/office/drawing/2014/main" id="{68961BB6-7546-1C01-456F-6020D7A1DA20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5306423" y="6817991"/>
            <a:ext cx="1338310" cy="1267881"/>
          </a:xfrm>
          <a:prstGeom prst="rect">
            <a:avLst/>
          </a:prstGeom>
          <a:ln w="38100">
            <a:solidFill>
              <a:srgbClr val="FF00E8"/>
            </a:solidFill>
          </a:ln>
        </p:spPr>
      </p:pic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4999D0A-2A37-E42B-3B68-6504DA9AFEB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519847" y="6241872"/>
            <a:ext cx="1786576" cy="1210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FB20BEF5-7F05-6D5F-B294-89F3D49741CE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519847" y="4873733"/>
            <a:ext cx="1778758" cy="13681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5F20A7A-7FD2-D0B7-ABCA-4098B88739A1}"/>
              </a:ext>
            </a:extLst>
          </p:cNvPr>
          <p:cNvSpPr txBox="1"/>
          <p:nvPr/>
        </p:nvSpPr>
        <p:spPr>
          <a:xfrm rot="19349296">
            <a:off x="3630930" y="5068964"/>
            <a:ext cx="1436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frequent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57579C5-C95E-B576-F5CF-EF4C7FED7E71}"/>
              </a:ext>
            </a:extLst>
          </p:cNvPr>
          <p:cNvSpPr txBox="1"/>
          <p:nvPr/>
        </p:nvSpPr>
        <p:spPr>
          <a:xfrm rot="2125995">
            <a:off x="3274036" y="6885301"/>
            <a:ext cx="2150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infrequent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7CC7C85-B3D0-D3CA-79DA-1AB9ADA981E4}"/>
              </a:ext>
            </a:extLst>
          </p:cNvPr>
          <p:cNvSpPr txBox="1"/>
          <p:nvPr/>
        </p:nvSpPr>
        <p:spPr>
          <a:xfrm>
            <a:off x="4765472" y="6404939"/>
            <a:ext cx="2395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Household object 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A072275-BA9A-77AA-E4BC-CA64FB891F7B}"/>
              </a:ext>
            </a:extLst>
          </p:cNvPr>
          <p:cNvSpPr txBox="1"/>
          <p:nvPr/>
        </p:nvSpPr>
        <p:spPr>
          <a:xfrm>
            <a:off x="4745502" y="3756542"/>
            <a:ext cx="2395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Musical instrument</a:t>
            </a:r>
          </a:p>
        </p:txBody>
      </p:sp>
      <p:pic>
        <p:nvPicPr>
          <p:cNvPr id="33" name="Imagen 3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67A1FE2-3570-458A-A266-00EC9371945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699" t="10754" r="79419" b="81920"/>
          <a:stretch/>
        </p:blipFill>
        <p:spPr>
          <a:xfrm>
            <a:off x="206729" y="5548060"/>
            <a:ext cx="3217603" cy="139461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02253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510CAB65-7FFF-0548-829E-C93AAF09A4DB}"/>
              </a:ext>
            </a:extLst>
          </p:cNvPr>
          <p:cNvGrpSpPr/>
          <p:nvPr/>
        </p:nvGrpSpPr>
        <p:grpSpPr>
          <a:xfrm>
            <a:off x="10782157" y="8408933"/>
            <a:ext cx="1773112" cy="394055"/>
            <a:chOff x="8524800" y="6000840"/>
            <a:chExt cx="2060280" cy="58392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9934043-2055-EF47-9FF0-A5CF282E8AED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8524800" y="6000840"/>
              <a:ext cx="465120" cy="58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FBB84F1-ED6C-964B-9E47-74DE0F8FF5B9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9144000" y="6005160"/>
              <a:ext cx="1441080" cy="507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4" descr="Goethe University Frankfurt Logo Download Vector">
            <a:extLst>
              <a:ext uri="{FF2B5EF4-FFF2-40B4-BE49-F238E27FC236}">
                <a16:creationId xmlns:a16="http://schemas.microsoft.com/office/drawing/2014/main" id="{19858ABD-A021-D249-82D4-920B3558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621" y="8287747"/>
            <a:ext cx="1519865" cy="5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pie de página 4">
            <a:extLst>
              <a:ext uri="{FF2B5EF4-FFF2-40B4-BE49-F238E27FC236}">
                <a16:creationId xmlns:a16="http://schemas.microsoft.com/office/drawing/2014/main" id="{04948542-D3C7-E5E9-31C1-D1B9D0C0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58824"/>
            <a:ext cx="4860072" cy="479142"/>
          </a:xfrm>
        </p:spPr>
        <p:txBody>
          <a:bodyPr/>
          <a:lstStyle/>
          <a:p>
            <a:r>
              <a:rPr lang="en-GB"/>
              <a:t>APPE - SEPEX 5-7 Maio 2022</a:t>
            </a: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28D0390-50E8-6287-5E34-60353757776C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7EEC4C-48C1-3507-80D7-A6A7DFF5794B}"/>
              </a:ext>
            </a:extLst>
          </p:cNvPr>
          <p:cNvSpPr txBox="1"/>
          <p:nvPr/>
        </p:nvSpPr>
        <p:spPr>
          <a:xfrm>
            <a:off x="6430077" y="1603639"/>
            <a:ext cx="1774845" cy="369332"/>
          </a:xfrm>
          <a:prstGeom prst="rect">
            <a:avLst/>
          </a:prstGeom>
          <a:solidFill>
            <a:srgbClr val="FBCB7F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6876E3-9447-0CAB-86F1-1DE72FDD2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13" y="1281343"/>
            <a:ext cx="2267909" cy="2563723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DBCC051D-C610-2662-8D26-A5CA2A864126}"/>
              </a:ext>
            </a:extLst>
          </p:cNvPr>
          <p:cNvGrpSpPr/>
          <p:nvPr/>
        </p:nvGrpSpPr>
        <p:grpSpPr>
          <a:xfrm>
            <a:off x="3127198" y="2339442"/>
            <a:ext cx="2347327" cy="1594932"/>
            <a:chOff x="3127198" y="3016332"/>
            <a:chExt cx="2347327" cy="1594932"/>
          </a:xfrm>
        </p:grpSpPr>
        <p:sp>
          <p:nvSpPr>
            <p:cNvPr id="6" name="Llamada ovalada 5">
              <a:extLst>
                <a:ext uri="{FF2B5EF4-FFF2-40B4-BE49-F238E27FC236}">
                  <a16:creationId xmlns:a16="http://schemas.microsoft.com/office/drawing/2014/main" id="{6F692AED-EEDA-59E7-85AE-65D0E8C20C7D}"/>
                </a:ext>
              </a:extLst>
            </p:cNvPr>
            <p:cNvSpPr/>
            <p:nvPr/>
          </p:nvSpPr>
          <p:spPr>
            <a:xfrm>
              <a:off x="3127198" y="3116122"/>
              <a:ext cx="1887900" cy="1395351"/>
            </a:xfrm>
            <a:prstGeom prst="wedgeEllipseCallout">
              <a:avLst>
                <a:gd name="adj1" fmla="val -74155"/>
                <a:gd name="adj2" fmla="val -2826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A8D4C25-CD13-97D6-1C67-D099B19AC069}"/>
                </a:ext>
              </a:extLst>
            </p:cNvPr>
            <p:cNvSpPr/>
            <p:nvPr/>
          </p:nvSpPr>
          <p:spPr>
            <a:xfrm>
              <a:off x="3930732" y="3016332"/>
              <a:ext cx="1543793" cy="1483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A636E9E4-1F01-D3F3-BEAE-531270531ED8}"/>
                </a:ext>
              </a:extLst>
            </p:cNvPr>
            <p:cNvSpPr/>
            <p:nvPr/>
          </p:nvSpPr>
          <p:spPr>
            <a:xfrm>
              <a:off x="3265713" y="3940230"/>
              <a:ext cx="1116281" cy="671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5EF0EB35-25FE-0597-0350-75C9D3D004C0}"/>
              </a:ext>
            </a:extLst>
          </p:cNvPr>
          <p:cNvSpPr txBox="1"/>
          <p:nvPr/>
        </p:nvSpPr>
        <p:spPr>
          <a:xfrm>
            <a:off x="1" y="2936853"/>
            <a:ext cx="14400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events are </a:t>
            </a:r>
            <a:r>
              <a:rPr lang="en-GB" sz="20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than 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ones”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8003A59-C778-5A40-89FF-3E487E5BD874}"/>
              </a:ext>
            </a:extLst>
          </p:cNvPr>
          <p:cNvGrpSpPr/>
          <p:nvPr/>
        </p:nvGrpSpPr>
        <p:grpSpPr>
          <a:xfrm>
            <a:off x="8218416" y="3446586"/>
            <a:ext cx="2660752" cy="4589362"/>
            <a:chOff x="11458531" y="3917559"/>
            <a:chExt cx="2174348" cy="4101573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374AF0E7-0F6B-64BD-91E0-7475DF388A8C}"/>
                </a:ext>
              </a:extLst>
            </p:cNvPr>
            <p:cNvSpPr txBox="1"/>
            <p:nvPr/>
          </p:nvSpPr>
          <p:spPr>
            <a:xfrm>
              <a:off x="11548047" y="3917559"/>
              <a:ext cx="201444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Roboto" panose="02000000000000000000" pitchFamily="2" charset="0"/>
                  <a:ea typeface="Roboto" panose="02000000000000000000" pitchFamily="2" charset="0"/>
                </a:rPr>
                <a:t>Supervisor be like:</a:t>
              </a:r>
              <a:r>
                <a:rPr lang="en-GB" sz="1400" i="1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034700E5-5D99-3965-0DAA-7808145A41EE}"/>
                </a:ext>
              </a:extLst>
            </p:cNvPr>
            <p:cNvGrpSpPr/>
            <p:nvPr/>
          </p:nvGrpSpPr>
          <p:grpSpPr>
            <a:xfrm>
              <a:off x="11458531" y="4171032"/>
              <a:ext cx="2174348" cy="3848100"/>
              <a:chOff x="4198228" y="4439647"/>
              <a:chExt cx="2174348" cy="3848100"/>
            </a:xfrm>
          </p:grpSpPr>
          <p:pic>
            <p:nvPicPr>
              <p:cNvPr id="18" name="Picture 16">
                <a:extLst>
                  <a:ext uri="{FF2B5EF4-FFF2-40B4-BE49-F238E27FC236}">
                    <a16:creationId xmlns:a16="http://schemas.microsoft.com/office/drawing/2014/main" id="{7E0DA69B-7277-5A91-7F2F-D2D81C5268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5542"/>
              <a:stretch/>
            </p:blipFill>
            <p:spPr bwMode="auto">
              <a:xfrm>
                <a:off x="4198228" y="4439647"/>
                <a:ext cx="2174348" cy="3848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E39F42F7-EC5C-0F40-82C1-6628DC9C68ED}"/>
                  </a:ext>
                </a:extLst>
              </p:cNvPr>
              <p:cNvSpPr/>
              <p:nvPr/>
            </p:nvSpPr>
            <p:spPr>
              <a:xfrm>
                <a:off x="4358243" y="4749920"/>
                <a:ext cx="1870365" cy="9324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i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“Let’s build a computational model for your task!”</a:t>
                </a:r>
              </a:p>
            </p:txBody>
          </p:sp>
        </p:grpSp>
      </p:grpSp>
      <p:pic>
        <p:nvPicPr>
          <p:cNvPr id="22" name="Picture 14">
            <a:extLst>
              <a:ext uri="{FF2B5EF4-FFF2-40B4-BE49-F238E27FC236}">
                <a16:creationId xmlns:a16="http://schemas.microsoft.com/office/drawing/2014/main" id="{1250897D-8421-0D00-61C2-DDA3B6422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4" r="32975"/>
          <a:stretch/>
        </p:blipFill>
        <p:spPr bwMode="auto">
          <a:xfrm>
            <a:off x="10895215" y="3730203"/>
            <a:ext cx="2615279" cy="43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F2914830-AEDD-287F-0EAE-F4CAF4657CD8}"/>
              </a:ext>
            </a:extLst>
          </p:cNvPr>
          <p:cNvSpPr/>
          <p:nvPr/>
        </p:nvSpPr>
        <p:spPr>
          <a:xfrm>
            <a:off x="11226800" y="3973777"/>
            <a:ext cx="1992489" cy="1343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3295969-4B61-2B28-F590-116D345DC588}"/>
              </a:ext>
            </a:extLst>
          </p:cNvPr>
          <p:cNvSpPr/>
          <p:nvPr/>
        </p:nvSpPr>
        <p:spPr>
          <a:xfrm>
            <a:off x="10871433" y="4013285"/>
            <a:ext cx="2757270" cy="13432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“</a:t>
            </a:r>
            <a:r>
              <a:rPr lang="en-GB" sz="12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(un)expected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do you mean with “</a:t>
            </a:r>
            <a:r>
              <a:rPr lang="en-GB" sz="12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much “</a:t>
            </a:r>
            <a:r>
              <a:rPr lang="en-GB" sz="12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</p:txBody>
      </p:sp>
    </p:spTree>
    <p:extLst>
      <p:ext uri="{BB962C8B-B14F-4D97-AF65-F5344CB8AC3E}">
        <p14:creationId xmlns:p14="http://schemas.microsoft.com/office/powerpoint/2010/main" val="2837426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510CAB65-7FFF-0548-829E-C93AAF09A4DB}"/>
              </a:ext>
            </a:extLst>
          </p:cNvPr>
          <p:cNvGrpSpPr/>
          <p:nvPr/>
        </p:nvGrpSpPr>
        <p:grpSpPr>
          <a:xfrm>
            <a:off x="10782157" y="8408933"/>
            <a:ext cx="1773112" cy="394055"/>
            <a:chOff x="8524800" y="6000840"/>
            <a:chExt cx="2060280" cy="58392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9934043-2055-EF47-9FF0-A5CF282E8AED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8524800" y="6000840"/>
              <a:ext cx="465120" cy="58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FBB84F1-ED6C-964B-9E47-74DE0F8FF5B9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9144000" y="6005160"/>
              <a:ext cx="1441080" cy="507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4" descr="Goethe University Frankfurt Logo Download Vector">
            <a:extLst>
              <a:ext uri="{FF2B5EF4-FFF2-40B4-BE49-F238E27FC236}">
                <a16:creationId xmlns:a16="http://schemas.microsoft.com/office/drawing/2014/main" id="{19858ABD-A021-D249-82D4-920B3558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621" y="8287747"/>
            <a:ext cx="1519865" cy="5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pie de página 4">
            <a:extLst>
              <a:ext uri="{FF2B5EF4-FFF2-40B4-BE49-F238E27FC236}">
                <a16:creationId xmlns:a16="http://schemas.microsoft.com/office/drawing/2014/main" id="{04948542-D3C7-E5E9-31C1-D1B9D0C0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58824"/>
            <a:ext cx="4860072" cy="479142"/>
          </a:xfrm>
        </p:spPr>
        <p:txBody>
          <a:bodyPr/>
          <a:lstStyle/>
          <a:p>
            <a:r>
              <a:rPr lang="en-GB"/>
              <a:t>APPE - SEPEX 5-7 Maio 2022</a:t>
            </a: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28D0390-50E8-6287-5E34-60353757776C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7EEC4C-48C1-3507-80D7-A6A7DFF5794B}"/>
              </a:ext>
            </a:extLst>
          </p:cNvPr>
          <p:cNvSpPr txBox="1"/>
          <p:nvPr/>
        </p:nvSpPr>
        <p:spPr>
          <a:xfrm>
            <a:off x="6430077" y="1603639"/>
            <a:ext cx="1774845" cy="369332"/>
          </a:xfrm>
          <a:prstGeom prst="rect">
            <a:avLst/>
          </a:prstGeom>
          <a:solidFill>
            <a:srgbClr val="FBCB7F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6876E3-9447-0CAB-86F1-1DE72FDD2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13" y="1281343"/>
            <a:ext cx="2267909" cy="2563723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DBCC051D-C610-2662-8D26-A5CA2A864126}"/>
              </a:ext>
            </a:extLst>
          </p:cNvPr>
          <p:cNvGrpSpPr/>
          <p:nvPr/>
        </p:nvGrpSpPr>
        <p:grpSpPr>
          <a:xfrm>
            <a:off x="3127198" y="2339442"/>
            <a:ext cx="2347327" cy="1594932"/>
            <a:chOff x="3127198" y="3016332"/>
            <a:chExt cx="2347327" cy="1594932"/>
          </a:xfrm>
        </p:grpSpPr>
        <p:sp>
          <p:nvSpPr>
            <p:cNvPr id="6" name="Llamada ovalada 5">
              <a:extLst>
                <a:ext uri="{FF2B5EF4-FFF2-40B4-BE49-F238E27FC236}">
                  <a16:creationId xmlns:a16="http://schemas.microsoft.com/office/drawing/2014/main" id="{6F692AED-EEDA-59E7-85AE-65D0E8C20C7D}"/>
                </a:ext>
              </a:extLst>
            </p:cNvPr>
            <p:cNvSpPr/>
            <p:nvPr/>
          </p:nvSpPr>
          <p:spPr>
            <a:xfrm>
              <a:off x="3127198" y="3116122"/>
              <a:ext cx="1887900" cy="1395351"/>
            </a:xfrm>
            <a:prstGeom prst="wedgeEllipseCallout">
              <a:avLst>
                <a:gd name="adj1" fmla="val -74155"/>
                <a:gd name="adj2" fmla="val -2826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A8D4C25-CD13-97D6-1C67-D099B19AC069}"/>
                </a:ext>
              </a:extLst>
            </p:cNvPr>
            <p:cNvSpPr/>
            <p:nvPr/>
          </p:nvSpPr>
          <p:spPr>
            <a:xfrm>
              <a:off x="3930732" y="3016332"/>
              <a:ext cx="1543793" cy="1483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A636E9E4-1F01-D3F3-BEAE-531270531ED8}"/>
                </a:ext>
              </a:extLst>
            </p:cNvPr>
            <p:cNvSpPr/>
            <p:nvPr/>
          </p:nvSpPr>
          <p:spPr>
            <a:xfrm>
              <a:off x="3265713" y="3940230"/>
              <a:ext cx="1151907" cy="671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5EF0EB35-25FE-0597-0350-75C9D3D004C0}"/>
              </a:ext>
            </a:extLst>
          </p:cNvPr>
          <p:cNvSpPr txBox="1"/>
          <p:nvPr/>
        </p:nvSpPr>
        <p:spPr>
          <a:xfrm>
            <a:off x="1" y="2936853"/>
            <a:ext cx="14400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events are </a:t>
            </a:r>
            <a:r>
              <a:rPr lang="en-GB" sz="20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than 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ones”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8003A59-C778-5A40-89FF-3E487E5BD874}"/>
              </a:ext>
            </a:extLst>
          </p:cNvPr>
          <p:cNvGrpSpPr/>
          <p:nvPr/>
        </p:nvGrpSpPr>
        <p:grpSpPr>
          <a:xfrm>
            <a:off x="8218416" y="3446586"/>
            <a:ext cx="2660752" cy="4589362"/>
            <a:chOff x="11458531" y="3917559"/>
            <a:chExt cx="2174348" cy="4101573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374AF0E7-0F6B-64BD-91E0-7475DF388A8C}"/>
                </a:ext>
              </a:extLst>
            </p:cNvPr>
            <p:cNvSpPr txBox="1"/>
            <p:nvPr/>
          </p:nvSpPr>
          <p:spPr>
            <a:xfrm>
              <a:off x="11548047" y="3917559"/>
              <a:ext cx="201444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Roboto" panose="02000000000000000000" pitchFamily="2" charset="0"/>
                  <a:ea typeface="Roboto" panose="02000000000000000000" pitchFamily="2" charset="0"/>
                </a:rPr>
                <a:t>Supervisor be like:</a:t>
              </a:r>
              <a:r>
                <a:rPr lang="en-GB" sz="1400" i="1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034700E5-5D99-3965-0DAA-7808145A41EE}"/>
                </a:ext>
              </a:extLst>
            </p:cNvPr>
            <p:cNvGrpSpPr/>
            <p:nvPr/>
          </p:nvGrpSpPr>
          <p:grpSpPr>
            <a:xfrm>
              <a:off x="11458531" y="4171032"/>
              <a:ext cx="2174348" cy="3848100"/>
              <a:chOff x="4198228" y="4439647"/>
              <a:chExt cx="2174348" cy="3848100"/>
            </a:xfrm>
          </p:grpSpPr>
          <p:pic>
            <p:nvPicPr>
              <p:cNvPr id="18" name="Picture 16">
                <a:extLst>
                  <a:ext uri="{FF2B5EF4-FFF2-40B4-BE49-F238E27FC236}">
                    <a16:creationId xmlns:a16="http://schemas.microsoft.com/office/drawing/2014/main" id="{7E0DA69B-7277-5A91-7F2F-D2D81C5268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5542"/>
              <a:stretch/>
            </p:blipFill>
            <p:spPr bwMode="auto">
              <a:xfrm>
                <a:off x="4198228" y="4439647"/>
                <a:ext cx="2174348" cy="3848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E39F42F7-EC5C-0F40-82C1-6628DC9C68ED}"/>
                  </a:ext>
                </a:extLst>
              </p:cNvPr>
              <p:cNvSpPr/>
              <p:nvPr/>
            </p:nvSpPr>
            <p:spPr>
              <a:xfrm>
                <a:off x="4358243" y="4749920"/>
                <a:ext cx="1870365" cy="9324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i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“Let’s build a computational model for your task!”</a:t>
                </a:r>
              </a:p>
            </p:txBody>
          </p:sp>
        </p:grpSp>
      </p:grpSp>
      <p:pic>
        <p:nvPicPr>
          <p:cNvPr id="22" name="Picture 14">
            <a:extLst>
              <a:ext uri="{FF2B5EF4-FFF2-40B4-BE49-F238E27FC236}">
                <a16:creationId xmlns:a16="http://schemas.microsoft.com/office/drawing/2014/main" id="{1250897D-8421-0D00-61C2-DDA3B6422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4" r="32975"/>
          <a:stretch/>
        </p:blipFill>
        <p:spPr bwMode="auto">
          <a:xfrm>
            <a:off x="10895215" y="3730203"/>
            <a:ext cx="2615279" cy="43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F2914830-AEDD-287F-0EAE-F4CAF4657CD8}"/>
              </a:ext>
            </a:extLst>
          </p:cNvPr>
          <p:cNvSpPr/>
          <p:nvPr/>
        </p:nvSpPr>
        <p:spPr>
          <a:xfrm>
            <a:off x="11226800" y="3973777"/>
            <a:ext cx="1992489" cy="1343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3295969-4B61-2B28-F590-116D345DC588}"/>
              </a:ext>
            </a:extLst>
          </p:cNvPr>
          <p:cNvSpPr/>
          <p:nvPr/>
        </p:nvSpPr>
        <p:spPr>
          <a:xfrm>
            <a:off x="10871433" y="4013285"/>
            <a:ext cx="2757270" cy="13432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“</a:t>
            </a:r>
            <a:r>
              <a:rPr lang="en-GB" sz="12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(un)expected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do you mean with “</a:t>
            </a:r>
            <a:r>
              <a:rPr lang="en-GB" sz="12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much “</a:t>
            </a:r>
            <a:r>
              <a:rPr lang="en-GB" sz="12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E551C25-0F2C-E5A5-C545-36E5B6E91AE4}"/>
              </a:ext>
            </a:extLst>
          </p:cNvPr>
          <p:cNvSpPr/>
          <p:nvPr/>
        </p:nvSpPr>
        <p:spPr>
          <a:xfrm>
            <a:off x="1077300" y="2175280"/>
            <a:ext cx="439950" cy="40010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9D2555C-A173-65C3-C9D8-A23D25F90070}"/>
              </a:ext>
            </a:extLst>
          </p:cNvPr>
          <p:cNvSpPr/>
          <p:nvPr/>
        </p:nvSpPr>
        <p:spPr>
          <a:xfrm>
            <a:off x="1623311" y="2163095"/>
            <a:ext cx="439950" cy="40010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2F19837-C41F-0EF9-43D7-DCD5C135A128}"/>
              </a:ext>
            </a:extLst>
          </p:cNvPr>
          <p:cNvSpPr/>
          <p:nvPr/>
        </p:nvSpPr>
        <p:spPr>
          <a:xfrm>
            <a:off x="1244922" y="2318694"/>
            <a:ext cx="198214" cy="18298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062C0984-F49C-D991-844E-D0C1A2DC8689}"/>
              </a:ext>
            </a:extLst>
          </p:cNvPr>
          <p:cNvSpPr/>
          <p:nvPr/>
        </p:nvSpPr>
        <p:spPr>
          <a:xfrm>
            <a:off x="1794413" y="2312741"/>
            <a:ext cx="198214" cy="18298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4C60B4D8-CD90-6D96-0F07-7894630710F9}"/>
              </a:ext>
            </a:extLst>
          </p:cNvPr>
          <p:cNvSpPr/>
          <p:nvPr/>
        </p:nvSpPr>
        <p:spPr>
          <a:xfrm>
            <a:off x="1275325" y="2753237"/>
            <a:ext cx="611137" cy="80134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erda 4">
            <a:extLst>
              <a:ext uri="{FF2B5EF4-FFF2-40B4-BE49-F238E27FC236}">
                <a16:creationId xmlns:a16="http://schemas.microsoft.com/office/drawing/2014/main" id="{0510C280-3324-86E2-205D-FD8DDD6DB310}"/>
              </a:ext>
            </a:extLst>
          </p:cNvPr>
          <p:cNvSpPr/>
          <p:nvPr/>
        </p:nvSpPr>
        <p:spPr>
          <a:xfrm rot="11018219">
            <a:off x="1289193" y="2753855"/>
            <a:ext cx="612628" cy="497126"/>
          </a:xfrm>
          <a:prstGeom prst="chord">
            <a:avLst>
              <a:gd name="adj1" fmla="val 21505913"/>
              <a:gd name="adj2" fmla="val 106810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9709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9341</TotalTime>
  <Words>1820</Words>
  <Application>Microsoft Macintosh PowerPoint</Application>
  <PresentationFormat>Personalizado</PresentationFormat>
  <Paragraphs>357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6" baseType="lpstr">
      <vt:lpstr>Arial</vt:lpstr>
      <vt:lpstr>Baskerville Old Face</vt:lpstr>
      <vt:lpstr>Calibri</vt:lpstr>
      <vt:lpstr>Calibri Light</vt:lpstr>
      <vt:lpstr>Roboto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lwrpegcbsg@goetheuniversitaet.onmicrosoft.com</dc:creator>
  <cp:lastModifiedBy>lwrpegcbsg@goetheuniversitaet.onmicrosoft.com</cp:lastModifiedBy>
  <cp:revision>58</cp:revision>
  <dcterms:created xsi:type="dcterms:W3CDTF">2022-03-17T14:00:15Z</dcterms:created>
  <dcterms:modified xsi:type="dcterms:W3CDTF">2022-06-01T11:02:04Z</dcterms:modified>
</cp:coreProperties>
</file>